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732240-06DE-421D-A817-B4D34B59A59F}"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tr-TR"/>
        </a:p>
      </dgm:t>
    </dgm:pt>
    <dgm:pt modelId="{B23DD095-B4C6-4F7B-8729-6E6FE42D4D30}">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solidFill>
                <a:srgbClr val="C00000"/>
              </a:solidFill>
            </a:rPr>
            <a:t>TURİZMİN OLUMLU EKONOMİK ETKİLERİ</a:t>
          </a:r>
          <a:endParaRPr lang="tr-TR" dirty="0">
            <a:solidFill>
              <a:srgbClr val="C00000"/>
            </a:solidFill>
          </a:endParaRPr>
        </a:p>
      </dgm:t>
    </dgm:pt>
    <dgm:pt modelId="{803B9D50-20C8-4513-896A-BE814AF4A078}" type="parTrans" cxnId="{860204A0-A5C5-4B3D-BF5E-1B13FAB1B160}">
      <dgm:prSet/>
      <dgm:spPr/>
      <dgm:t>
        <a:bodyPr/>
        <a:lstStyle/>
        <a:p>
          <a:endParaRPr lang="tr-TR"/>
        </a:p>
      </dgm:t>
    </dgm:pt>
    <dgm:pt modelId="{582B3E1B-9108-4FFD-8771-0A2FDCB0A8EB}" type="sibTrans" cxnId="{860204A0-A5C5-4B3D-BF5E-1B13FAB1B160}">
      <dgm:prSet/>
      <dgm:spPr/>
      <dgm:t>
        <a:bodyPr/>
        <a:lstStyle/>
        <a:p>
          <a:endParaRPr lang="tr-TR"/>
        </a:p>
      </dgm:t>
    </dgm:pt>
    <dgm:pt modelId="{DAED87D1-56A8-4005-A866-C3136A3C5958}">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ÖDEMELER DENGESİ ÜZERİNDEKİ ETKİSİ</a:t>
          </a:r>
          <a:endParaRPr lang="tr-TR" dirty="0"/>
        </a:p>
      </dgm:t>
    </dgm:pt>
    <dgm:pt modelId="{821BDD3C-9CA9-4B34-91DF-9164D015A86D}" type="parTrans" cxnId="{B6DF426E-DD0A-4C89-A4B7-7CEB0B464FF7}">
      <dgm:prSet/>
      <dgm:spPr/>
      <dgm:t>
        <a:bodyPr/>
        <a:lstStyle/>
        <a:p>
          <a:endParaRPr lang="tr-TR"/>
        </a:p>
      </dgm:t>
    </dgm:pt>
    <dgm:pt modelId="{8C87BBE9-BF8C-4DDC-A2D6-13C8786EA6CD}" type="sibTrans" cxnId="{B6DF426E-DD0A-4C89-A4B7-7CEB0B464FF7}">
      <dgm:prSet/>
      <dgm:spPr/>
      <dgm:t>
        <a:bodyPr/>
        <a:lstStyle/>
        <a:p>
          <a:endParaRPr lang="tr-TR"/>
        </a:p>
      </dgm:t>
    </dgm:pt>
    <dgm:pt modelId="{C5119B45-F6B2-4CD6-9F9B-17BD80FF1AA0}">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İSTİHDAM YARATICI ETKİSİ</a:t>
          </a:r>
          <a:endParaRPr lang="tr-TR" dirty="0"/>
        </a:p>
      </dgm:t>
    </dgm:pt>
    <dgm:pt modelId="{F5C86073-5A20-47BA-98B6-FCF937652E8A}" type="parTrans" cxnId="{302E3B43-1D2E-4936-B114-EEF9C17784A0}">
      <dgm:prSet/>
      <dgm:spPr/>
      <dgm:t>
        <a:bodyPr/>
        <a:lstStyle/>
        <a:p>
          <a:endParaRPr lang="tr-TR"/>
        </a:p>
      </dgm:t>
    </dgm:pt>
    <dgm:pt modelId="{2A80042D-736C-4B2D-BC08-4C7C8CD938FE}" type="sibTrans" cxnId="{302E3B43-1D2E-4936-B114-EEF9C17784A0}">
      <dgm:prSet/>
      <dgm:spPr/>
      <dgm:t>
        <a:bodyPr/>
        <a:lstStyle/>
        <a:p>
          <a:endParaRPr lang="tr-TR"/>
        </a:p>
      </dgm:t>
    </dgm:pt>
    <dgm:pt modelId="{72FE33CC-A2D3-4236-B0BC-77E5D6FCB3AB}">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DİĞER EKONOMİK SEKTÖRLERE KATKI</a:t>
          </a:r>
          <a:endParaRPr lang="tr-TR" dirty="0"/>
        </a:p>
      </dgm:t>
    </dgm:pt>
    <dgm:pt modelId="{24350273-9EFC-434F-854F-B34A61E469BB}" type="parTrans" cxnId="{22644EE0-7E2A-4E99-A57A-622CB32B8A50}">
      <dgm:prSet/>
      <dgm:spPr/>
      <dgm:t>
        <a:bodyPr/>
        <a:lstStyle/>
        <a:p>
          <a:endParaRPr lang="tr-TR"/>
        </a:p>
      </dgm:t>
    </dgm:pt>
    <dgm:pt modelId="{3E89049B-2E84-4A0A-B895-273C00286537}" type="sibTrans" cxnId="{22644EE0-7E2A-4E99-A57A-622CB32B8A50}">
      <dgm:prSet/>
      <dgm:spPr/>
      <dgm:t>
        <a:bodyPr/>
        <a:lstStyle/>
        <a:p>
          <a:endParaRPr lang="tr-TR"/>
        </a:p>
      </dgm:t>
    </dgm:pt>
    <dgm:pt modelId="{6B8FF559-0D3B-4BB8-8968-632446E57E05}">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BÖLGELERARASI DENGELİ KALKINMA ETKİSİ</a:t>
          </a:r>
          <a:endParaRPr lang="tr-TR" dirty="0"/>
        </a:p>
      </dgm:t>
    </dgm:pt>
    <dgm:pt modelId="{FF894888-7B34-45C0-AC50-69BF280E31A0}" type="parTrans" cxnId="{B8D01718-E7CA-4696-A9F5-312BD6675566}">
      <dgm:prSet/>
      <dgm:spPr/>
      <dgm:t>
        <a:bodyPr/>
        <a:lstStyle/>
        <a:p>
          <a:endParaRPr lang="tr-TR"/>
        </a:p>
      </dgm:t>
    </dgm:pt>
    <dgm:pt modelId="{3D29086E-1581-41BF-BADF-F607964EA5FB}" type="sibTrans" cxnId="{B8D01718-E7CA-4696-A9F5-312BD6675566}">
      <dgm:prSet/>
      <dgm:spPr/>
      <dgm:t>
        <a:bodyPr/>
        <a:lstStyle/>
        <a:p>
          <a:endParaRPr lang="tr-TR"/>
        </a:p>
      </dgm:t>
    </dgm:pt>
    <dgm:pt modelId="{9D509C3A-A660-4AE6-9228-DCD2D8A5AE96}" type="pres">
      <dgm:prSet presAssocID="{BE732240-06DE-421D-A817-B4D34B59A59F}" presName="diagram" presStyleCnt="0">
        <dgm:presLayoutVars>
          <dgm:chMax val="1"/>
          <dgm:dir/>
          <dgm:animLvl val="ctr"/>
          <dgm:resizeHandles val="exact"/>
        </dgm:presLayoutVars>
      </dgm:prSet>
      <dgm:spPr/>
      <dgm:t>
        <a:bodyPr/>
        <a:lstStyle/>
        <a:p>
          <a:endParaRPr lang="tr-TR"/>
        </a:p>
      </dgm:t>
    </dgm:pt>
    <dgm:pt modelId="{DB7DE0CB-4519-4313-9DAB-B899E299E278}" type="pres">
      <dgm:prSet presAssocID="{BE732240-06DE-421D-A817-B4D34B59A59F}" presName="matrix" presStyleCnt="0"/>
      <dgm:spPr/>
    </dgm:pt>
    <dgm:pt modelId="{F76E519E-4989-4414-A64E-837389780810}" type="pres">
      <dgm:prSet presAssocID="{BE732240-06DE-421D-A817-B4D34B59A59F}" presName="tile1" presStyleLbl="node1" presStyleIdx="0" presStyleCnt="4" custScaleX="47436" custScaleY="48290" custLinFactNeighborX="-30983" custLinFactNeighborY="4683"/>
      <dgm:spPr>
        <a:prstGeom prst="rect">
          <a:avLst/>
        </a:prstGeom>
      </dgm:spPr>
      <dgm:t>
        <a:bodyPr/>
        <a:lstStyle/>
        <a:p>
          <a:endParaRPr lang="tr-TR"/>
        </a:p>
      </dgm:t>
    </dgm:pt>
    <dgm:pt modelId="{536C98E1-38AC-4800-B4F4-7EDAC5826703}" type="pres">
      <dgm:prSet presAssocID="{BE732240-06DE-421D-A817-B4D34B59A59F}" presName="tile1text" presStyleLbl="node1" presStyleIdx="0" presStyleCnt="4">
        <dgm:presLayoutVars>
          <dgm:chMax val="0"/>
          <dgm:chPref val="0"/>
          <dgm:bulletEnabled val="1"/>
        </dgm:presLayoutVars>
      </dgm:prSet>
      <dgm:spPr/>
      <dgm:t>
        <a:bodyPr/>
        <a:lstStyle/>
        <a:p>
          <a:endParaRPr lang="tr-TR"/>
        </a:p>
      </dgm:t>
    </dgm:pt>
    <dgm:pt modelId="{BD5BA6E2-AEE7-449F-8194-5F82D764E49E}" type="pres">
      <dgm:prSet presAssocID="{BE732240-06DE-421D-A817-B4D34B59A59F}" presName="tile2" presStyleLbl="node1" presStyleIdx="1" presStyleCnt="4" custScaleX="45099" custScaleY="43081" custLinFactNeighborX="22650" custLinFactNeighborY="6785"/>
      <dgm:spPr>
        <a:prstGeom prst="rect">
          <a:avLst/>
        </a:prstGeom>
      </dgm:spPr>
      <dgm:t>
        <a:bodyPr/>
        <a:lstStyle/>
        <a:p>
          <a:endParaRPr lang="tr-TR"/>
        </a:p>
      </dgm:t>
    </dgm:pt>
    <dgm:pt modelId="{19D4F79B-5788-41E5-853E-B30AF33B5A51}" type="pres">
      <dgm:prSet presAssocID="{BE732240-06DE-421D-A817-B4D34B59A59F}" presName="tile2text" presStyleLbl="node1" presStyleIdx="1" presStyleCnt="4">
        <dgm:presLayoutVars>
          <dgm:chMax val="0"/>
          <dgm:chPref val="0"/>
          <dgm:bulletEnabled val="1"/>
        </dgm:presLayoutVars>
      </dgm:prSet>
      <dgm:spPr>
        <a:prstGeom prst="rect">
          <a:avLst/>
        </a:prstGeom>
      </dgm:spPr>
      <dgm:t>
        <a:bodyPr/>
        <a:lstStyle/>
        <a:p>
          <a:endParaRPr lang="tr-TR"/>
        </a:p>
      </dgm:t>
    </dgm:pt>
    <dgm:pt modelId="{CA081FA4-4482-4132-96B1-7A1AF5C4AB77}" type="pres">
      <dgm:prSet presAssocID="{BE732240-06DE-421D-A817-B4D34B59A59F}" presName="tile3" presStyleLbl="node1" presStyleIdx="2" presStyleCnt="4" custScaleX="48718" custScaleY="41637" custLinFactNeighborX="-28632" custLinFactNeighborY="-2086"/>
      <dgm:spPr>
        <a:prstGeom prst="rect">
          <a:avLst/>
        </a:prstGeom>
      </dgm:spPr>
      <dgm:t>
        <a:bodyPr/>
        <a:lstStyle/>
        <a:p>
          <a:endParaRPr lang="tr-TR"/>
        </a:p>
      </dgm:t>
    </dgm:pt>
    <dgm:pt modelId="{44AE09B0-ABDE-4992-8956-6C5B6A14C6B4}" type="pres">
      <dgm:prSet presAssocID="{BE732240-06DE-421D-A817-B4D34B59A59F}" presName="tile3text" presStyleLbl="node1" presStyleIdx="2" presStyleCnt="4">
        <dgm:presLayoutVars>
          <dgm:chMax val="0"/>
          <dgm:chPref val="0"/>
          <dgm:bulletEnabled val="1"/>
        </dgm:presLayoutVars>
      </dgm:prSet>
      <dgm:spPr/>
      <dgm:t>
        <a:bodyPr/>
        <a:lstStyle/>
        <a:p>
          <a:endParaRPr lang="tr-TR"/>
        </a:p>
      </dgm:t>
    </dgm:pt>
    <dgm:pt modelId="{532D25FD-0169-4C9E-A237-E8AA64760BD3}" type="pres">
      <dgm:prSet presAssocID="{BE732240-06DE-421D-A817-B4D34B59A59F}" presName="tile4" presStyleLbl="node1" presStyleIdx="3" presStyleCnt="4" custScaleX="48718" custScaleY="40039" custLinFactNeighborX="22650" custLinFactNeighborY="-2824"/>
      <dgm:spPr>
        <a:prstGeom prst="rect">
          <a:avLst/>
        </a:prstGeom>
      </dgm:spPr>
      <dgm:t>
        <a:bodyPr/>
        <a:lstStyle/>
        <a:p>
          <a:endParaRPr lang="tr-TR"/>
        </a:p>
      </dgm:t>
    </dgm:pt>
    <dgm:pt modelId="{541A4420-843C-402D-900D-EF1BDAA05282}" type="pres">
      <dgm:prSet presAssocID="{BE732240-06DE-421D-A817-B4D34B59A59F}" presName="tile4text" presStyleLbl="node1" presStyleIdx="3" presStyleCnt="4">
        <dgm:presLayoutVars>
          <dgm:chMax val="0"/>
          <dgm:chPref val="0"/>
          <dgm:bulletEnabled val="1"/>
        </dgm:presLayoutVars>
      </dgm:prSet>
      <dgm:spPr>
        <a:prstGeom prst="rect">
          <a:avLst/>
        </a:prstGeom>
      </dgm:spPr>
      <dgm:t>
        <a:bodyPr/>
        <a:lstStyle/>
        <a:p>
          <a:endParaRPr lang="tr-TR"/>
        </a:p>
      </dgm:t>
    </dgm:pt>
    <dgm:pt modelId="{681FB6B2-8A98-497C-9D57-1E573DEE45F0}" type="pres">
      <dgm:prSet presAssocID="{BE732240-06DE-421D-A817-B4D34B59A59F}" presName="centerTile" presStyleLbl="fgShp" presStyleIdx="0" presStyleCnt="1" custLinFactNeighborX="2991" custLinFactNeighborY="-3703">
        <dgm:presLayoutVars>
          <dgm:chMax val="0"/>
          <dgm:chPref val="0"/>
        </dgm:presLayoutVars>
      </dgm:prSet>
      <dgm:spPr>
        <a:prstGeom prst="hexagon">
          <a:avLst/>
        </a:prstGeom>
      </dgm:spPr>
      <dgm:t>
        <a:bodyPr/>
        <a:lstStyle/>
        <a:p>
          <a:endParaRPr lang="tr-TR"/>
        </a:p>
      </dgm:t>
    </dgm:pt>
  </dgm:ptLst>
  <dgm:cxnLst>
    <dgm:cxn modelId="{990856F9-A9AA-4716-82FA-0CAFC8A0A05A}" type="presOf" srcId="{C5119B45-F6B2-4CD6-9F9B-17BD80FF1AA0}" destId="{BD5BA6E2-AEE7-449F-8194-5F82D764E49E}" srcOrd="0" destOrd="0" presId="urn:microsoft.com/office/officeart/2005/8/layout/matrix1"/>
    <dgm:cxn modelId="{73B41F5F-7FF2-4350-B0A9-0654BCD8FB0E}" type="presOf" srcId="{6B8FF559-0D3B-4BB8-8968-632446E57E05}" destId="{541A4420-843C-402D-900D-EF1BDAA05282}" srcOrd="1" destOrd="0" presId="urn:microsoft.com/office/officeart/2005/8/layout/matrix1"/>
    <dgm:cxn modelId="{302E3B43-1D2E-4936-B114-EEF9C17784A0}" srcId="{B23DD095-B4C6-4F7B-8729-6E6FE42D4D30}" destId="{C5119B45-F6B2-4CD6-9F9B-17BD80FF1AA0}" srcOrd="1" destOrd="0" parTransId="{F5C86073-5A20-47BA-98B6-FCF937652E8A}" sibTransId="{2A80042D-736C-4B2D-BC08-4C7C8CD938FE}"/>
    <dgm:cxn modelId="{EB1BADEB-3086-4DB2-89A4-02EBA2FA121A}" type="presOf" srcId="{6B8FF559-0D3B-4BB8-8968-632446E57E05}" destId="{532D25FD-0169-4C9E-A237-E8AA64760BD3}" srcOrd="0" destOrd="0" presId="urn:microsoft.com/office/officeart/2005/8/layout/matrix1"/>
    <dgm:cxn modelId="{B6DF426E-DD0A-4C89-A4B7-7CEB0B464FF7}" srcId="{B23DD095-B4C6-4F7B-8729-6E6FE42D4D30}" destId="{DAED87D1-56A8-4005-A866-C3136A3C5958}" srcOrd="0" destOrd="0" parTransId="{821BDD3C-9CA9-4B34-91DF-9164D015A86D}" sibTransId="{8C87BBE9-BF8C-4DDC-A2D6-13C8786EA6CD}"/>
    <dgm:cxn modelId="{55B72CE4-05EA-48EA-8D39-E811F4CCB8A2}" type="presOf" srcId="{BE732240-06DE-421D-A817-B4D34B59A59F}" destId="{9D509C3A-A660-4AE6-9228-DCD2D8A5AE96}" srcOrd="0" destOrd="0" presId="urn:microsoft.com/office/officeart/2005/8/layout/matrix1"/>
    <dgm:cxn modelId="{16647348-DEE8-41D4-A0F8-927834074E9F}" type="presOf" srcId="{C5119B45-F6B2-4CD6-9F9B-17BD80FF1AA0}" destId="{19D4F79B-5788-41E5-853E-B30AF33B5A51}" srcOrd="1" destOrd="0" presId="urn:microsoft.com/office/officeart/2005/8/layout/matrix1"/>
    <dgm:cxn modelId="{22644EE0-7E2A-4E99-A57A-622CB32B8A50}" srcId="{B23DD095-B4C6-4F7B-8729-6E6FE42D4D30}" destId="{72FE33CC-A2D3-4236-B0BC-77E5D6FCB3AB}" srcOrd="2" destOrd="0" parTransId="{24350273-9EFC-434F-854F-B34A61E469BB}" sibTransId="{3E89049B-2E84-4A0A-B895-273C00286537}"/>
    <dgm:cxn modelId="{B8D01718-E7CA-4696-A9F5-312BD6675566}" srcId="{B23DD095-B4C6-4F7B-8729-6E6FE42D4D30}" destId="{6B8FF559-0D3B-4BB8-8968-632446E57E05}" srcOrd="3" destOrd="0" parTransId="{FF894888-7B34-45C0-AC50-69BF280E31A0}" sibTransId="{3D29086E-1581-41BF-BADF-F607964EA5FB}"/>
    <dgm:cxn modelId="{860204A0-A5C5-4B3D-BF5E-1B13FAB1B160}" srcId="{BE732240-06DE-421D-A817-B4D34B59A59F}" destId="{B23DD095-B4C6-4F7B-8729-6E6FE42D4D30}" srcOrd="0" destOrd="0" parTransId="{803B9D50-20C8-4513-896A-BE814AF4A078}" sibTransId="{582B3E1B-9108-4FFD-8771-0A2FDCB0A8EB}"/>
    <dgm:cxn modelId="{EAABF77E-1CCB-4EA7-A566-61B47B231E37}" type="presOf" srcId="{72FE33CC-A2D3-4236-B0BC-77E5D6FCB3AB}" destId="{CA081FA4-4482-4132-96B1-7A1AF5C4AB77}" srcOrd="0" destOrd="0" presId="urn:microsoft.com/office/officeart/2005/8/layout/matrix1"/>
    <dgm:cxn modelId="{57F5EDB6-0E1B-4131-9101-43C55B333823}" type="presOf" srcId="{DAED87D1-56A8-4005-A866-C3136A3C5958}" destId="{536C98E1-38AC-4800-B4F4-7EDAC5826703}" srcOrd="1" destOrd="0" presId="urn:microsoft.com/office/officeart/2005/8/layout/matrix1"/>
    <dgm:cxn modelId="{F5A6AE2F-6F9E-4EF9-BDE5-2C2CBD9BC2EE}" type="presOf" srcId="{B23DD095-B4C6-4F7B-8729-6E6FE42D4D30}" destId="{681FB6B2-8A98-497C-9D57-1E573DEE45F0}" srcOrd="0" destOrd="0" presId="urn:microsoft.com/office/officeart/2005/8/layout/matrix1"/>
    <dgm:cxn modelId="{A91E594A-F6B1-4809-85CE-E9373736F192}" type="presOf" srcId="{DAED87D1-56A8-4005-A866-C3136A3C5958}" destId="{F76E519E-4989-4414-A64E-837389780810}" srcOrd="0" destOrd="0" presId="urn:microsoft.com/office/officeart/2005/8/layout/matrix1"/>
    <dgm:cxn modelId="{A95D38BB-B8FC-41A4-A3B3-2CD96145150A}" type="presOf" srcId="{72FE33CC-A2D3-4236-B0BC-77E5D6FCB3AB}" destId="{44AE09B0-ABDE-4992-8956-6C5B6A14C6B4}" srcOrd="1" destOrd="0" presId="urn:microsoft.com/office/officeart/2005/8/layout/matrix1"/>
    <dgm:cxn modelId="{4FC8388C-4B67-48DD-890C-53EF588BAB1E}" type="presParOf" srcId="{9D509C3A-A660-4AE6-9228-DCD2D8A5AE96}" destId="{DB7DE0CB-4519-4313-9DAB-B899E299E278}" srcOrd="0" destOrd="0" presId="urn:microsoft.com/office/officeart/2005/8/layout/matrix1"/>
    <dgm:cxn modelId="{F0AC7EEE-5620-4AB6-BEED-AFC0C217E160}" type="presParOf" srcId="{DB7DE0CB-4519-4313-9DAB-B899E299E278}" destId="{F76E519E-4989-4414-A64E-837389780810}" srcOrd="0" destOrd="0" presId="urn:microsoft.com/office/officeart/2005/8/layout/matrix1"/>
    <dgm:cxn modelId="{874560E3-972A-4951-A5A2-8AF68FB48CF2}" type="presParOf" srcId="{DB7DE0CB-4519-4313-9DAB-B899E299E278}" destId="{536C98E1-38AC-4800-B4F4-7EDAC5826703}" srcOrd="1" destOrd="0" presId="urn:microsoft.com/office/officeart/2005/8/layout/matrix1"/>
    <dgm:cxn modelId="{A8CC35AB-3566-449A-9E72-FA865D2041F2}" type="presParOf" srcId="{DB7DE0CB-4519-4313-9DAB-B899E299E278}" destId="{BD5BA6E2-AEE7-449F-8194-5F82D764E49E}" srcOrd="2" destOrd="0" presId="urn:microsoft.com/office/officeart/2005/8/layout/matrix1"/>
    <dgm:cxn modelId="{EE15B6A8-4548-45D5-877A-B7C695346309}" type="presParOf" srcId="{DB7DE0CB-4519-4313-9DAB-B899E299E278}" destId="{19D4F79B-5788-41E5-853E-B30AF33B5A51}" srcOrd="3" destOrd="0" presId="urn:microsoft.com/office/officeart/2005/8/layout/matrix1"/>
    <dgm:cxn modelId="{43C1F07B-8056-48CD-80FF-AD2D7C780CEA}" type="presParOf" srcId="{DB7DE0CB-4519-4313-9DAB-B899E299E278}" destId="{CA081FA4-4482-4132-96B1-7A1AF5C4AB77}" srcOrd="4" destOrd="0" presId="urn:microsoft.com/office/officeart/2005/8/layout/matrix1"/>
    <dgm:cxn modelId="{DCDC5CE8-781C-422C-9D7B-72886961EF1C}" type="presParOf" srcId="{DB7DE0CB-4519-4313-9DAB-B899E299E278}" destId="{44AE09B0-ABDE-4992-8956-6C5B6A14C6B4}" srcOrd="5" destOrd="0" presId="urn:microsoft.com/office/officeart/2005/8/layout/matrix1"/>
    <dgm:cxn modelId="{CEE7D557-B639-4049-A125-FACE57A96C78}" type="presParOf" srcId="{DB7DE0CB-4519-4313-9DAB-B899E299E278}" destId="{532D25FD-0169-4C9E-A237-E8AA64760BD3}" srcOrd="6" destOrd="0" presId="urn:microsoft.com/office/officeart/2005/8/layout/matrix1"/>
    <dgm:cxn modelId="{F9CFE92F-5BBC-4F45-A9D2-81CD9A650476}" type="presParOf" srcId="{DB7DE0CB-4519-4313-9DAB-B899E299E278}" destId="{541A4420-843C-402D-900D-EF1BDAA05282}" srcOrd="7" destOrd="0" presId="urn:microsoft.com/office/officeart/2005/8/layout/matrix1"/>
    <dgm:cxn modelId="{7AC21276-4A67-43EE-8FEF-85E29B518391}" type="presParOf" srcId="{9D509C3A-A660-4AE6-9228-DCD2D8A5AE96}" destId="{681FB6B2-8A98-497C-9D57-1E573DEE45F0}"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6E519E-4989-4414-A64E-837389780810}">
      <dsp:nvSpPr>
        <dsp:cNvPr id="0" name=""/>
        <dsp:cNvSpPr/>
      </dsp:nvSpPr>
      <dsp:spPr>
        <a:xfrm rot="16200000">
          <a:off x="423459" y="344267"/>
          <a:ext cx="1151307" cy="1998226"/>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tr-TR" sz="1400" kern="1200" dirty="0" smtClean="0"/>
            <a:t>ÖDEMELER DENGESİ ÜZERİNDEKİ ETKİSİ</a:t>
          </a:r>
          <a:endParaRPr lang="tr-TR" sz="1400" kern="1200" dirty="0"/>
        </a:p>
      </dsp:txBody>
      <dsp:txXfrm rot="5400000">
        <a:off x="0" y="767726"/>
        <a:ext cx="1998226" cy="863480"/>
      </dsp:txXfrm>
    </dsp:sp>
    <dsp:sp modelId="{BD5BA6E2-AEE7-449F-8194-5F82D764E49E}">
      <dsp:nvSpPr>
        <dsp:cNvPr id="0" name=""/>
        <dsp:cNvSpPr/>
      </dsp:nvSpPr>
      <dsp:spPr>
        <a:xfrm>
          <a:off x="6322935" y="879936"/>
          <a:ext cx="1899780" cy="1027116"/>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tr-TR" sz="1400" kern="1200" dirty="0" smtClean="0"/>
            <a:t>İSTİHDAM YARATICI ETKİSİ</a:t>
          </a:r>
          <a:endParaRPr lang="tr-TR" sz="1400" kern="1200" dirty="0"/>
        </a:p>
      </dsp:txBody>
      <dsp:txXfrm>
        <a:off x="6322935" y="879936"/>
        <a:ext cx="1899780" cy="770337"/>
      </dsp:txXfrm>
    </dsp:sp>
    <dsp:sp modelId="{CA081FA4-4482-4132-96B1-7A1AF5C4AB77}">
      <dsp:nvSpPr>
        <dsp:cNvPr id="0" name=""/>
        <dsp:cNvSpPr/>
      </dsp:nvSpPr>
      <dsp:spPr>
        <a:xfrm rot="10800000">
          <a:off x="0" y="3069804"/>
          <a:ext cx="2052230" cy="992689"/>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tr-TR" sz="1400" kern="1200" dirty="0" smtClean="0"/>
            <a:t>DİĞER EKONOMİK SEKTÖRLERE KATKI</a:t>
          </a:r>
          <a:endParaRPr lang="tr-TR" sz="1400" kern="1200" dirty="0"/>
        </a:p>
      </dsp:txBody>
      <dsp:txXfrm rot="10800000">
        <a:off x="0" y="3317976"/>
        <a:ext cx="2052230" cy="744517"/>
      </dsp:txXfrm>
    </dsp:sp>
    <dsp:sp modelId="{532D25FD-0169-4C9E-A237-E8AA64760BD3}">
      <dsp:nvSpPr>
        <dsp:cNvPr id="0" name=""/>
        <dsp:cNvSpPr/>
      </dsp:nvSpPr>
      <dsp:spPr>
        <a:xfrm rot="5400000">
          <a:off x="6795530" y="2522438"/>
          <a:ext cx="954590" cy="2052230"/>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tr-TR" sz="1400" kern="1200" dirty="0" smtClean="0"/>
            <a:t>BÖLGELERARASI DENGELİ KALKINMA ETKİSİ</a:t>
          </a:r>
          <a:endParaRPr lang="tr-TR" sz="1400" kern="1200" dirty="0"/>
        </a:p>
      </dsp:txBody>
      <dsp:txXfrm rot="-5400000">
        <a:off x="6246710" y="3309906"/>
        <a:ext cx="2052230" cy="715942"/>
      </dsp:txXfrm>
    </dsp:sp>
    <dsp:sp modelId="{681FB6B2-8A98-497C-9D57-1E573DEE45F0}">
      <dsp:nvSpPr>
        <dsp:cNvPr id="0" name=""/>
        <dsp:cNvSpPr/>
      </dsp:nvSpPr>
      <dsp:spPr>
        <a:xfrm>
          <a:off x="3024324" y="1743971"/>
          <a:ext cx="2527480" cy="1192076"/>
        </a:xfrm>
        <a:prstGeom prst="hexagon">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tr-TR" sz="1400" kern="1200" dirty="0" smtClean="0">
              <a:solidFill>
                <a:srgbClr val="C00000"/>
              </a:solidFill>
            </a:rPr>
            <a:t>TURİZMİN OLUMLU EKONOMİK ETKİLERİ</a:t>
          </a:r>
          <a:endParaRPr lang="tr-TR" sz="1400" kern="1200" dirty="0">
            <a:solidFill>
              <a:srgbClr val="C00000"/>
            </a:solidFill>
          </a:endParaRPr>
        </a:p>
      </dsp:txBody>
      <dsp:txXfrm>
        <a:off x="3334287" y="1890164"/>
        <a:ext cx="1907554" cy="899690"/>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5DDF2A-45B2-490A-BF4F-59E7415C115E}" type="datetimeFigureOut">
              <a:rPr lang="tr-TR" smtClean="0"/>
              <a:t>07.11.2020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C66DE9-BE9A-4EF4-B8A1-150CA41BE161}" type="slidenum">
              <a:rPr lang="tr-TR" smtClean="0"/>
              <a:t>‹#›</a:t>
            </a:fld>
            <a:endParaRPr lang="tr-TR"/>
          </a:p>
        </p:txBody>
      </p:sp>
    </p:spTree>
    <p:extLst>
      <p:ext uri="{BB962C8B-B14F-4D97-AF65-F5344CB8AC3E}">
        <p14:creationId xmlns:p14="http://schemas.microsoft.com/office/powerpoint/2010/main" val="4002618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5C66DE9-BE9A-4EF4-B8A1-150CA41BE161}" type="slidenum">
              <a:rPr lang="tr-TR" smtClean="0"/>
              <a:t>8</a:t>
            </a:fld>
            <a:endParaRPr lang="tr-TR"/>
          </a:p>
        </p:txBody>
      </p:sp>
    </p:spTree>
    <p:extLst>
      <p:ext uri="{BB962C8B-B14F-4D97-AF65-F5344CB8AC3E}">
        <p14:creationId xmlns:p14="http://schemas.microsoft.com/office/powerpoint/2010/main" val="2243041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07.11.2020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1.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611560" y="476672"/>
            <a:ext cx="7920880" cy="5688632"/>
          </a:xfrm>
        </p:spPr>
        <p:txBody>
          <a:bodyPr/>
          <a:lstStyle/>
          <a:p>
            <a:r>
              <a:rPr lang="tr-TR" b="1" u="sng" dirty="0" smtClean="0">
                <a:solidFill>
                  <a:srgbClr val="C00000"/>
                </a:solidFill>
              </a:rPr>
              <a:t>Turizmin Ekonomik, Sosyal ve Fiziksel Çevre İlişkisi</a:t>
            </a:r>
          </a:p>
          <a:p>
            <a:pPr algn="l"/>
            <a:endParaRPr lang="tr-TR" u="sng" dirty="0" smtClean="0">
              <a:solidFill>
                <a:srgbClr val="C00000"/>
              </a:solidFill>
            </a:endParaRPr>
          </a:p>
          <a:p>
            <a:pPr algn="l"/>
            <a:r>
              <a:rPr lang="tr-TR" u="sng" dirty="0" smtClean="0">
                <a:solidFill>
                  <a:srgbClr val="C00000"/>
                </a:solidFill>
              </a:rPr>
              <a:t>Turizm ve Ekonomik Çevre-Turizm Ekonomisi</a:t>
            </a:r>
          </a:p>
          <a:p>
            <a:pPr algn="l"/>
            <a:r>
              <a:rPr lang="tr-TR" dirty="0">
                <a:solidFill>
                  <a:srgbClr val="C00000"/>
                </a:solidFill>
              </a:rPr>
              <a:t>	</a:t>
            </a:r>
            <a:r>
              <a:rPr lang="tr-TR" dirty="0" smtClean="0">
                <a:solidFill>
                  <a:schemeClr val="tx1"/>
                </a:solidFill>
              </a:rPr>
              <a:t>Turizm en çok ekonomik yönü ile ele alınmış toplumsal bir etkinliktir. Gelir getirici ve döviz kazandırıcı özelliğinden dolayı ekonomik yaklaşımlı incelemeler yoğunluk kazanmıştır.</a:t>
            </a:r>
            <a:endParaRPr lang="tr-TR" dirty="0">
              <a:solidFill>
                <a:schemeClr val="tx1"/>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027496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6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832648"/>
          </a:xfrm>
        </p:spPr>
        <p:txBody>
          <a:bodyPr/>
          <a:lstStyle/>
          <a:p>
            <a:pPr marL="0" indent="0" algn="ctr">
              <a:buNone/>
            </a:pPr>
            <a:r>
              <a:rPr lang="tr-TR" u="sng" dirty="0" smtClean="0"/>
              <a:t>Turizmin Ekonomik Olumlu Etkileri</a:t>
            </a:r>
          </a:p>
          <a:p>
            <a:pPr marL="0" indent="0" algn="ctr">
              <a:buNone/>
            </a:pPr>
            <a:endParaRPr lang="tr-TR" dirty="0"/>
          </a:p>
        </p:txBody>
      </p:sp>
      <p:graphicFrame>
        <p:nvGraphicFramePr>
          <p:cNvPr id="4" name="Diyagram 3"/>
          <p:cNvGraphicFramePr/>
          <p:nvPr>
            <p:extLst>
              <p:ext uri="{D42A27DB-BD31-4B8C-83A1-F6EECF244321}">
                <p14:modId xmlns:p14="http://schemas.microsoft.com/office/powerpoint/2010/main" val="1609730398"/>
              </p:ext>
            </p:extLst>
          </p:nvPr>
        </p:nvGraphicFramePr>
        <p:xfrm>
          <a:off x="395536" y="1397000"/>
          <a:ext cx="8424936" cy="47683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Dikdörtgen 4"/>
          <p:cNvSpPr/>
          <p:nvPr/>
        </p:nvSpPr>
        <p:spPr>
          <a:xfrm>
            <a:off x="3563888" y="1700808"/>
            <a:ext cx="2376264" cy="86409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3563888" y="4899992"/>
            <a:ext cx="2376264" cy="8315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Metin kutusu 6"/>
          <p:cNvSpPr txBox="1"/>
          <p:nvPr/>
        </p:nvSpPr>
        <p:spPr>
          <a:xfrm>
            <a:off x="3563888" y="1912186"/>
            <a:ext cx="2376264" cy="369332"/>
          </a:xfrm>
          <a:prstGeom prst="rect">
            <a:avLst/>
          </a:prstGeom>
          <a:noFill/>
        </p:spPr>
        <p:txBody>
          <a:bodyPr wrap="square" rtlCol="0">
            <a:spAutoFit/>
          </a:bodyPr>
          <a:lstStyle/>
          <a:p>
            <a:pPr algn="ctr"/>
            <a:r>
              <a:rPr lang="tr-TR" dirty="0" smtClean="0"/>
              <a:t>GELİR YARATICI ETKİSİ</a:t>
            </a:r>
            <a:endParaRPr lang="tr-TR" dirty="0"/>
          </a:p>
        </p:txBody>
      </p:sp>
      <p:sp>
        <p:nvSpPr>
          <p:cNvPr id="8" name="Metin kutusu 7"/>
          <p:cNvSpPr txBox="1"/>
          <p:nvPr/>
        </p:nvSpPr>
        <p:spPr>
          <a:xfrm>
            <a:off x="3563888" y="5085184"/>
            <a:ext cx="2376264" cy="646331"/>
          </a:xfrm>
          <a:prstGeom prst="rect">
            <a:avLst/>
          </a:prstGeom>
          <a:noFill/>
        </p:spPr>
        <p:txBody>
          <a:bodyPr wrap="square" rtlCol="0">
            <a:spAutoFit/>
          </a:bodyPr>
          <a:lstStyle/>
          <a:p>
            <a:pPr algn="ctr"/>
            <a:r>
              <a:rPr lang="tr-TR" dirty="0" smtClean="0"/>
              <a:t>ALTYAPI VE ÜSTYAPI YATIRIMLARINA ETKİSİ</a:t>
            </a:r>
            <a:endParaRPr lang="tr-TR" dirty="0"/>
          </a:p>
        </p:txBody>
      </p:sp>
      <p:sp>
        <p:nvSpPr>
          <p:cNvPr id="9" name="Aşağı Ok 8"/>
          <p:cNvSpPr/>
          <p:nvPr/>
        </p:nvSpPr>
        <p:spPr>
          <a:xfrm>
            <a:off x="4644008" y="2564904"/>
            <a:ext cx="108012"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Yukarı Ok 10"/>
          <p:cNvSpPr/>
          <p:nvPr/>
        </p:nvSpPr>
        <p:spPr>
          <a:xfrm>
            <a:off x="4698014" y="4365104"/>
            <a:ext cx="81009" cy="53488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Sağ Ok 12"/>
          <p:cNvSpPr/>
          <p:nvPr/>
        </p:nvSpPr>
        <p:spPr>
          <a:xfrm rot="1478466">
            <a:off x="2345733" y="2995048"/>
            <a:ext cx="1145897" cy="1345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Sağ Ok 13"/>
          <p:cNvSpPr/>
          <p:nvPr/>
        </p:nvSpPr>
        <p:spPr>
          <a:xfrm rot="19243567" flipV="1">
            <a:off x="2300652" y="4706036"/>
            <a:ext cx="1194030" cy="1158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Sol Ok 14"/>
          <p:cNvSpPr/>
          <p:nvPr/>
        </p:nvSpPr>
        <p:spPr>
          <a:xfrm rot="19438721">
            <a:off x="5809726" y="3053458"/>
            <a:ext cx="1008487" cy="1292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Sol Ok 15"/>
          <p:cNvSpPr/>
          <p:nvPr/>
        </p:nvSpPr>
        <p:spPr>
          <a:xfrm rot="2140371">
            <a:off x="5773781" y="4371928"/>
            <a:ext cx="936104" cy="13139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839312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1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92688"/>
          </a:xfrm>
        </p:spPr>
        <p:txBody>
          <a:bodyPr>
            <a:normAutofit fontScale="77500" lnSpcReduction="20000"/>
          </a:bodyPr>
          <a:lstStyle/>
          <a:p>
            <a:pPr marL="514350" indent="-514350">
              <a:buAutoNum type="arabicPeriod"/>
            </a:pPr>
            <a:r>
              <a:rPr lang="tr-TR" dirty="0" smtClean="0"/>
              <a:t>Turizmin </a:t>
            </a:r>
            <a:r>
              <a:rPr lang="tr-TR" dirty="0"/>
              <a:t>Ödemeler Dengesi Üzerindeki </a:t>
            </a:r>
            <a:r>
              <a:rPr lang="tr-TR" dirty="0" smtClean="0"/>
              <a:t>Etkisi</a:t>
            </a:r>
          </a:p>
          <a:p>
            <a:pPr marL="0" indent="0">
              <a:buNone/>
            </a:pPr>
            <a:r>
              <a:rPr lang="tr-TR" dirty="0"/>
              <a:t>*Turizm sektöründe döviz elde edebilmek için çeşitli ulaşım araçlarından yararlanmak gerekmemektedir. </a:t>
            </a:r>
          </a:p>
          <a:p>
            <a:pPr marL="0" indent="0">
              <a:buNone/>
            </a:pPr>
            <a:r>
              <a:rPr lang="tr-TR" dirty="0"/>
              <a:t>*Turizm sektöründe turist ve döviz akımı aynı merkeze yöneliktir ve tek yönlü bir ilişki söz konusudur. </a:t>
            </a:r>
          </a:p>
          <a:p>
            <a:pPr marL="0" indent="0">
              <a:buNone/>
            </a:pPr>
            <a:r>
              <a:rPr lang="tr-TR" dirty="0"/>
              <a:t>*Turizmden elde edilen dövizler, döviz arzı ve talebi üzerinde etkili olmaktadır. </a:t>
            </a:r>
          </a:p>
          <a:p>
            <a:pPr marL="0" indent="0">
              <a:buNone/>
            </a:pPr>
            <a:r>
              <a:rPr lang="tr-TR" dirty="0"/>
              <a:t>*Ülkenin döviz kazancı turistik döviz kaybından daha fazla olduğu sürece turizm, ödemeler dengesine olumlu katkıda bulunacaktır. </a:t>
            </a:r>
          </a:p>
          <a:p>
            <a:pPr marL="0" indent="0">
              <a:buNone/>
            </a:pPr>
            <a:r>
              <a:rPr lang="tr-TR" dirty="0" smtClean="0"/>
              <a:t>-Bu </a:t>
            </a:r>
            <a:r>
              <a:rPr lang="tr-TR" dirty="0"/>
              <a:t>açıdan bakıldığında, turizmin ödemeler dengesi üzerine etkileri “döviz girişi” ve “döviz çıkışı” olmak üzere iki yönlüdür. </a:t>
            </a:r>
            <a:endParaRPr lang="tr-TR" dirty="0" smtClean="0"/>
          </a:p>
          <a:p>
            <a:pPr marL="0" indent="0">
              <a:buNone/>
            </a:pPr>
            <a:r>
              <a:rPr lang="tr-TR" dirty="0" smtClean="0">
                <a:solidFill>
                  <a:srgbClr val="C00000"/>
                </a:solidFill>
              </a:rPr>
              <a:t>Döviz </a:t>
            </a:r>
            <a:r>
              <a:rPr lang="tr-TR" dirty="0">
                <a:solidFill>
                  <a:srgbClr val="C00000"/>
                </a:solidFill>
              </a:rPr>
              <a:t>girişi: </a:t>
            </a:r>
          </a:p>
          <a:p>
            <a:pPr marL="0" indent="0">
              <a:buNone/>
            </a:pPr>
            <a:r>
              <a:rPr lang="tr-TR" dirty="0" smtClean="0"/>
              <a:t>	Ülkeye </a:t>
            </a:r>
            <a:r>
              <a:rPr lang="tr-TR" dirty="0"/>
              <a:t>gelen turistlerin gereksinimlerini karşılamak üzere doğrudan veya dolaylı olarak yaptıkları her türlü harcamalar, o ülkenin dış turizm gelirini oluşturmakta ve ihracatta olduğu gibi olumlu bir etki yapmaktadır. </a:t>
            </a:r>
          </a:p>
          <a:p>
            <a:pPr marL="0" indent="0">
              <a:buNone/>
            </a:pPr>
            <a:r>
              <a:rPr lang="tr-TR" dirty="0" smtClean="0"/>
              <a:t>	Buna </a:t>
            </a:r>
            <a:r>
              <a:rPr lang="tr-TR" dirty="0">
                <a:solidFill>
                  <a:srgbClr val="C00000"/>
                </a:solidFill>
              </a:rPr>
              <a:t>görünmeyen ihracat </a:t>
            </a:r>
            <a:r>
              <a:rPr lang="tr-TR" dirty="0"/>
              <a:t>denir.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0324840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2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70000" lnSpcReduction="20000"/>
          </a:bodyPr>
          <a:lstStyle/>
          <a:p>
            <a:pPr marL="0" indent="0">
              <a:buNone/>
            </a:pPr>
            <a:r>
              <a:rPr lang="tr-TR" dirty="0">
                <a:solidFill>
                  <a:srgbClr val="C00000"/>
                </a:solidFill>
              </a:rPr>
              <a:t>Görünmeyen ihracat </a:t>
            </a:r>
            <a:r>
              <a:rPr lang="tr-TR" dirty="0"/>
              <a:t>olarak turizm, şu özellikleriyle ticari ilişkilerden ayrılır:</a:t>
            </a:r>
          </a:p>
          <a:p>
            <a:pPr marL="0" indent="0">
              <a:buNone/>
            </a:pPr>
            <a:r>
              <a:rPr lang="tr-TR" dirty="0"/>
              <a:t>*Turistik tüketim, üretimin yapıldığı yerde gerçekleştirildiğinden dışsatımcı ülke açısından navlun, sigorta vb. ihracat giderleri söz konusu değildir.</a:t>
            </a:r>
          </a:p>
          <a:p>
            <a:pPr marL="0" indent="0">
              <a:buNone/>
            </a:pPr>
            <a:r>
              <a:rPr lang="tr-TR" dirty="0"/>
              <a:t>*Turizm sayesinde fiilen ihracı mümkün olmayan </a:t>
            </a:r>
            <a:r>
              <a:rPr lang="tr-TR" dirty="0" err="1"/>
              <a:t>jeo</a:t>
            </a:r>
            <a:r>
              <a:rPr lang="tr-TR" dirty="0"/>
              <a:t>-ekonomik, </a:t>
            </a:r>
            <a:r>
              <a:rPr lang="tr-TR" dirty="0" err="1"/>
              <a:t>sosyo</a:t>
            </a:r>
            <a:r>
              <a:rPr lang="tr-TR" dirty="0"/>
              <a:t>-kültürel varlıkların ve değerler döviz getiren kaynaklar haline dönüşmektedir. </a:t>
            </a:r>
            <a:endParaRPr lang="tr-TR" dirty="0" smtClean="0"/>
          </a:p>
          <a:p>
            <a:pPr marL="0" indent="0">
              <a:buNone/>
            </a:pPr>
            <a:r>
              <a:rPr lang="tr-TR" dirty="0"/>
              <a:t>*Turizmde, bir ülkenin mal ve hizmetlerini başka bir ülkeye gönderme olanağı yoktur. Turist ülkeye gelir ve tüketimini yapar. </a:t>
            </a:r>
          </a:p>
          <a:p>
            <a:pPr marL="0" indent="0">
              <a:buNone/>
            </a:pPr>
            <a:r>
              <a:rPr lang="tr-TR" dirty="0"/>
              <a:t>*Görünmeyen ihracatın </a:t>
            </a:r>
            <a:r>
              <a:rPr lang="tr-TR" dirty="0" smtClean="0"/>
              <a:t>yanı sıra </a:t>
            </a:r>
            <a:r>
              <a:rPr lang="tr-TR" dirty="0"/>
              <a:t>turistlerin tüketim mallarına ödedikleri bedeller </a:t>
            </a:r>
            <a:r>
              <a:rPr lang="tr-TR" dirty="0">
                <a:solidFill>
                  <a:srgbClr val="C00000"/>
                </a:solidFill>
              </a:rPr>
              <a:t>ek ihracatı </a:t>
            </a:r>
            <a:r>
              <a:rPr lang="tr-TR" dirty="0"/>
              <a:t>oluşturur. Bunlar, istatistiklerde yer almaz ancak küçümsenemeyecek değerdedir. </a:t>
            </a:r>
          </a:p>
          <a:p>
            <a:pPr marL="0" indent="0">
              <a:buNone/>
            </a:pPr>
            <a:r>
              <a:rPr lang="tr-TR" dirty="0"/>
              <a:t>*Sonuç olarak, turizmin ödemeler dengesi üzerindeki olumlu etkisinden söz edebilmek için ihracat etkisinin, ithalat etkisinden daha fazla gerçekleşmesi gerekir.  </a:t>
            </a:r>
          </a:p>
          <a:p>
            <a:pPr marL="0" indent="0">
              <a:buNone/>
            </a:pPr>
            <a:r>
              <a:rPr lang="tr-TR" dirty="0" smtClean="0">
                <a:solidFill>
                  <a:srgbClr val="C00000"/>
                </a:solidFill>
              </a:rPr>
              <a:t>İhracat </a:t>
            </a:r>
            <a:r>
              <a:rPr lang="tr-TR" dirty="0">
                <a:solidFill>
                  <a:srgbClr val="C00000"/>
                </a:solidFill>
              </a:rPr>
              <a:t>Etkisi &gt; İthalat Etkisi</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600292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1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457200" y="332656"/>
                <a:ext cx="8229600" cy="6192688"/>
              </a:xfrm>
            </p:spPr>
            <p:txBody>
              <a:bodyPr>
                <a:normAutofit fontScale="70000" lnSpcReduction="20000"/>
              </a:bodyPr>
              <a:lstStyle/>
              <a:p>
                <a:pPr marL="0" indent="0">
                  <a:buNone/>
                </a:pPr>
                <a:r>
                  <a:rPr lang="tr-TR" dirty="0" smtClean="0"/>
                  <a:t>Turizmin ödemeler dengesi açıklarını kapatmadaki rolü araştırılırken beş hususa dikkat edilmelidir: </a:t>
                </a:r>
              </a:p>
              <a:p>
                <a:pPr marL="0" indent="0">
                  <a:buNone/>
                </a:pPr>
                <a:r>
                  <a:rPr lang="tr-TR" dirty="0"/>
                  <a:t>*</a:t>
                </a:r>
                <a:r>
                  <a:rPr lang="tr-TR" dirty="0" smtClean="0">
                    <a:solidFill>
                      <a:srgbClr val="C00000"/>
                    </a:solidFill>
                  </a:rPr>
                  <a:t>Birincisi</a:t>
                </a:r>
                <a:r>
                  <a:rPr lang="tr-TR" dirty="0"/>
                  <a:t>, turistik dövizleri elde etmek için katlanılan giderler (döviz giderleri) ile döviz gelirleri arasındaki oran 1'in altında olmalıdır</a:t>
                </a:r>
                <a:r>
                  <a:rPr lang="tr-TR" dirty="0" smtClean="0"/>
                  <a:t>.</a:t>
                </a:r>
              </a:p>
              <a:p>
                <a:pPr marL="0" indent="0">
                  <a:buNone/>
                </a:pPr>
                <a14:m>
                  <m:oMathPara xmlns:m="http://schemas.openxmlformats.org/officeDocument/2006/math">
                    <m:oMathParaPr>
                      <m:jc m:val="centerGroup"/>
                    </m:oMathParaPr>
                    <m:oMath xmlns:m="http://schemas.openxmlformats.org/officeDocument/2006/math">
                      <m:f>
                        <m:fPr>
                          <m:ctrlPr>
                            <a:rPr lang="tr-TR" i="1" smtClean="0">
                              <a:solidFill>
                                <a:srgbClr val="0070C0"/>
                              </a:solidFill>
                              <a:latin typeface="Cambria Math"/>
                            </a:rPr>
                          </m:ctrlPr>
                        </m:fPr>
                        <m:num>
                          <m:r>
                            <a:rPr lang="tr-TR" b="0" i="1" smtClean="0">
                              <a:solidFill>
                                <a:srgbClr val="0070C0"/>
                              </a:solidFill>
                              <a:latin typeface="Cambria Math"/>
                            </a:rPr>
                            <m:t>𝐺𝑖𝑑𝑒𝑟𝑙𝑒𝑟</m:t>
                          </m:r>
                        </m:num>
                        <m:den>
                          <m:r>
                            <a:rPr lang="tr-TR" b="0" i="1" smtClean="0">
                              <a:solidFill>
                                <a:srgbClr val="0070C0"/>
                              </a:solidFill>
                              <a:latin typeface="Cambria Math"/>
                            </a:rPr>
                            <m:t>𝐺𝑒𝑙𝑖𝑟𝑙𝑒𝑟</m:t>
                          </m:r>
                        </m:den>
                      </m:f>
                      <m:r>
                        <a:rPr lang="tr-TR" i="1" smtClean="0">
                          <a:solidFill>
                            <a:srgbClr val="0070C0"/>
                          </a:solidFill>
                          <a:latin typeface="Cambria Math"/>
                          <a:ea typeface="Cambria Math"/>
                        </a:rPr>
                        <m:t>&lt;</m:t>
                      </m:r>
                      <m:r>
                        <a:rPr lang="tr-TR" b="0" i="1" smtClean="0">
                          <a:solidFill>
                            <a:srgbClr val="0070C0"/>
                          </a:solidFill>
                          <a:latin typeface="Cambria Math"/>
                          <a:ea typeface="Cambria Math"/>
                        </a:rPr>
                        <m:t>1</m:t>
                      </m:r>
                    </m:oMath>
                  </m:oMathPara>
                </a14:m>
                <a:endParaRPr lang="tr-TR" dirty="0" smtClean="0">
                  <a:solidFill>
                    <a:srgbClr val="0070C0"/>
                  </a:solidFill>
                </a:endParaRPr>
              </a:p>
              <a:p>
                <a:pPr marL="0" indent="0">
                  <a:buNone/>
                </a:pPr>
                <a:r>
                  <a:rPr lang="tr-TR" dirty="0"/>
                  <a:t>*</a:t>
                </a:r>
                <a:r>
                  <a:rPr lang="tr-TR" dirty="0">
                    <a:solidFill>
                      <a:srgbClr val="C00000"/>
                    </a:solidFill>
                  </a:rPr>
                  <a:t>İkincisi</a:t>
                </a:r>
                <a:r>
                  <a:rPr lang="tr-TR" dirty="0"/>
                  <a:t>, kazanılan bir birimlik dövizin ulusal para fiyatının 1'den büyük olması gerekir. </a:t>
                </a:r>
                <a:endParaRPr lang="tr-TR" dirty="0" smtClean="0"/>
              </a:p>
              <a:p>
                <a:pPr marL="0" indent="0">
                  <a:buNone/>
                </a:pPr>
                <a:r>
                  <a:rPr lang="tr-TR" dirty="0"/>
                  <a:t>*</a:t>
                </a:r>
                <a:r>
                  <a:rPr lang="tr-TR" dirty="0">
                    <a:solidFill>
                      <a:srgbClr val="C00000"/>
                    </a:solidFill>
                  </a:rPr>
                  <a:t>Üçüncüsü</a:t>
                </a:r>
                <a:r>
                  <a:rPr lang="tr-TR" dirty="0"/>
                  <a:t>, turizm sektörünün döviz kazancı payının, söz konusu ülkede diğer sektörlerin getireceği dövizden (fiilen dışsatımdan elde edilecek dövizden) fazla olması gerekir. </a:t>
                </a:r>
                <a:endParaRPr lang="tr-TR" dirty="0" smtClean="0"/>
              </a:p>
              <a:p>
                <a:pPr marL="0" indent="0">
                  <a:buNone/>
                </a:pPr>
                <a:r>
                  <a:rPr lang="tr-TR" dirty="0"/>
                  <a:t>*</a:t>
                </a:r>
                <a:r>
                  <a:rPr lang="tr-TR" dirty="0">
                    <a:solidFill>
                      <a:srgbClr val="C00000"/>
                    </a:solidFill>
                  </a:rPr>
                  <a:t>Dördüncüsü</a:t>
                </a:r>
                <a:r>
                  <a:rPr lang="tr-TR" dirty="0"/>
                  <a:t>, turizm gelirlerinin sağlanması sırasında, ortaya çıkan sızıntıların (</a:t>
                </a:r>
                <a:r>
                  <a:rPr lang="tr-TR" dirty="0" err="1"/>
                  <a:t>leakages</a:t>
                </a:r>
                <a:r>
                  <a:rPr lang="tr-TR" dirty="0"/>
                  <a:t>) göz önüne alınmış olması gerekir. </a:t>
                </a:r>
              </a:p>
              <a:p>
                <a:pPr marL="0" indent="0">
                  <a:buNone/>
                </a:pPr>
                <a:r>
                  <a:rPr lang="tr-TR" dirty="0" smtClean="0"/>
                  <a:t>-Turistlerin </a:t>
                </a:r>
                <a:r>
                  <a:rPr lang="tr-TR" dirty="0"/>
                  <a:t>isteklerinin ülke içinde üretilen mallarla karşılanma olanağının sınırlı olması, </a:t>
                </a:r>
              </a:p>
              <a:p>
                <a:pPr marL="0" indent="0">
                  <a:buNone/>
                </a:pPr>
                <a:r>
                  <a:rPr lang="tr-TR" dirty="0" smtClean="0"/>
                  <a:t>-Uluslararası </a:t>
                </a:r>
                <a:r>
                  <a:rPr lang="tr-TR" dirty="0"/>
                  <a:t>işletmeler,</a:t>
                </a:r>
              </a:p>
              <a:p>
                <a:pPr marL="0" indent="0">
                  <a:buNone/>
                </a:pPr>
                <a:r>
                  <a:rPr lang="tr-TR" dirty="0" smtClean="0"/>
                  <a:t>-Kredi </a:t>
                </a:r>
                <a:r>
                  <a:rPr lang="tr-TR" dirty="0"/>
                  <a:t>kartları ve işlemlerin yabancı bankalar aracılığıyla yapılması</a:t>
                </a:r>
                <a:r>
                  <a:rPr lang="tr-TR" dirty="0" smtClean="0"/>
                  <a:t>.</a:t>
                </a:r>
              </a:p>
              <a:p>
                <a:pPr marL="0" indent="0">
                  <a:buNone/>
                </a:pPr>
                <a:r>
                  <a:rPr lang="tr-TR" dirty="0" smtClean="0"/>
                  <a:t>*</a:t>
                </a:r>
                <a:r>
                  <a:rPr lang="tr-TR" dirty="0" smtClean="0">
                    <a:solidFill>
                      <a:srgbClr val="C00000"/>
                    </a:solidFill>
                  </a:rPr>
                  <a:t>Beşincisi</a:t>
                </a:r>
                <a:r>
                  <a:rPr lang="tr-TR" dirty="0"/>
                  <a:t>, hükümetlerin kararları da (vergi ve gümrük kolaylıkları vb.) ülkenin net döviz kazancını etkileyebilir. </a:t>
                </a:r>
              </a:p>
              <a:p>
                <a:pPr marL="0" indent="0">
                  <a:buNone/>
                </a:pPr>
                <a:endParaRPr lang="tr-TR" dirty="0"/>
              </a:p>
              <a:p>
                <a:pPr marL="0" indent="0">
                  <a:buNone/>
                </a:pPr>
                <a:endParaRPr lang="tr-TR" dirty="0"/>
              </a:p>
              <a:p>
                <a:pPr marL="0" indent="0">
                  <a:buNone/>
                </a:pPr>
                <a:endParaRPr lang="tr-TR" dirty="0"/>
              </a:p>
              <a:p>
                <a:pPr marL="0" indent="0">
                  <a:buNone/>
                </a:pP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457200" y="332656"/>
                <a:ext cx="8229600" cy="6192688"/>
              </a:xfrm>
              <a:blipFill rotWithShape="1">
                <a:blip r:embed="rId4"/>
                <a:stretch>
                  <a:fillRect l="-889" t="-1576" r="-593"/>
                </a:stretch>
              </a:blipFill>
            </p:spPr>
            <p:txBody>
              <a:bodyPr/>
              <a:lstStyle/>
              <a:p>
                <a:r>
                  <a:rPr lang="tr-TR">
                    <a:noFill/>
                  </a:rPr>
                  <a:t> </a:t>
                </a:r>
              </a:p>
            </p:txBody>
          </p:sp>
        </mc:Fallback>
      </mc:AlternateContent>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0464865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2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85000" lnSpcReduction="20000"/>
          </a:bodyPr>
          <a:lstStyle/>
          <a:p>
            <a:pPr marL="0" indent="0">
              <a:buNone/>
            </a:pPr>
            <a:r>
              <a:rPr lang="tr-TR" dirty="0"/>
              <a:t>2. Turizmin Gelir Yaratıcı </a:t>
            </a:r>
            <a:r>
              <a:rPr lang="tr-TR" dirty="0" smtClean="0"/>
              <a:t>Etkisi</a:t>
            </a:r>
          </a:p>
          <a:p>
            <a:pPr marL="0" indent="0">
              <a:buNone/>
            </a:pPr>
            <a:r>
              <a:rPr lang="tr-TR" dirty="0"/>
              <a:t>*Bir bölgeye gelen turist alışveriş, ulaştırma, eğlence</a:t>
            </a:r>
            <a:r>
              <a:rPr lang="tr-TR" dirty="0" smtClean="0"/>
              <a:t>, müze </a:t>
            </a:r>
            <a:r>
              <a:rPr lang="tr-TR" dirty="0"/>
              <a:t>sanat galerileri, spor merkezleri, tarihi eserler için de para harcar. </a:t>
            </a:r>
            <a:endParaRPr lang="tr-TR" dirty="0" smtClean="0"/>
          </a:p>
          <a:p>
            <a:pPr marL="0" indent="0">
              <a:buNone/>
            </a:pPr>
            <a:r>
              <a:rPr lang="tr-TR" dirty="0"/>
              <a:t>*Diğer sektörler, turizm sektörüne aktarılan mal ve hizmetleri belirli bir fiyat düzeyinde ürettiğine ve aynı zamanda bu mal ve hizmetleri üretebilmek için diğer sektörlerden girdi elde etme amacıyla harcama yapmak durumunda olduğuna göre ortaya </a:t>
            </a:r>
            <a:r>
              <a:rPr lang="tr-TR" dirty="0">
                <a:solidFill>
                  <a:srgbClr val="C00000"/>
                </a:solidFill>
              </a:rPr>
              <a:t>gelir yaratma </a:t>
            </a:r>
            <a:r>
              <a:rPr lang="tr-TR" dirty="0"/>
              <a:t>süreci çıkar. </a:t>
            </a:r>
          </a:p>
          <a:p>
            <a:pPr marL="0" indent="0">
              <a:buNone/>
            </a:pPr>
            <a:r>
              <a:rPr lang="tr-TR" dirty="0"/>
              <a:t>*Otel işletmelerinin yiyecek-içecek hammadde gereksinimleri, tarım kesimine kadar uzanabilir. Ya da turistlerin sigortalanması işlemleri, hizmet sektörü olan sigortacılığı etkileyebilir. </a:t>
            </a:r>
            <a:endParaRPr lang="tr-TR" dirty="0" smtClean="0"/>
          </a:p>
          <a:p>
            <a:pPr marL="0" indent="0">
              <a:buNone/>
            </a:pPr>
            <a:r>
              <a:rPr lang="tr-TR" dirty="0" smtClean="0"/>
              <a:t>*Dolayısıyla </a:t>
            </a:r>
            <a:r>
              <a:rPr lang="tr-TR" dirty="0"/>
              <a:t>başlangıç harcamalarının </a:t>
            </a:r>
            <a:r>
              <a:rPr lang="tr-TR" dirty="0">
                <a:solidFill>
                  <a:srgbClr val="C00000"/>
                </a:solidFill>
              </a:rPr>
              <a:t>“çoğaltan etkisi” </a:t>
            </a:r>
            <a:r>
              <a:rPr lang="tr-TR" dirty="0"/>
              <a:t>(</a:t>
            </a:r>
            <a:r>
              <a:rPr lang="tr-TR" dirty="0" err="1"/>
              <a:t>multiplier</a:t>
            </a:r>
            <a:r>
              <a:rPr lang="tr-TR" dirty="0"/>
              <a:t> </a:t>
            </a:r>
            <a:r>
              <a:rPr lang="tr-TR" dirty="0" err="1"/>
              <a:t>effect</a:t>
            </a:r>
            <a:r>
              <a:rPr lang="tr-TR" dirty="0"/>
              <a:t>) üzerinde önemle durulmalıdır. </a:t>
            </a:r>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354604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5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70000" lnSpcReduction="20000"/>
          </a:bodyPr>
          <a:lstStyle/>
          <a:p>
            <a:pPr marL="0" indent="0">
              <a:buNone/>
            </a:pPr>
            <a:r>
              <a:rPr lang="tr-TR" dirty="0">
                <a:solidFill>
                  <a:srgbClr val="C00000"/>
                </a:solidFill>
              </a:rPr>
              <a:t>Turizm gelirinin etkisi üç şekilde ele alınabilir;</a:t>
            </a:r>
          </a:p>
          <a:p>
            <a:pPr marL="0" indent="0">
              <a:buNone/>
            </a:pPr>
            <a:r>
              <a:rPr lang="tr-TR" dirty="0" smtClean="0"/>
              <a:t>1-Turistlerin </a:t>
            </a:r>
            <a:r>
              <a:rPr lang="tr-TR" dirty="0"/>
              <a:t>doğrudan harcama yapmaları sonucunda elde edilen gelir (</a:t>
            </a:r>
            <a:r>
              <a:rPr lang="tr-TR" dirty="0" err="1"/>
              <a:t>direct</a:t>
            </a:r>
            <a:r>
              <a:rPr lang="tr-TR" dirty="0"/>
              <a:t> </a:t>
            </a:r>
            <a:r>
              <a:rPr lang="tr-TR" dirty="0" err="1"/>
              <a:t>expenditure</a:t>
            </a:r>
            <a:r>
              <a:rPr lang="tr-TR" dirty="0" smtClean="0"/>
              <a:t>).</a:t>
            </a:r>
          </a:p>
          <a:p>
            <a:pPr marL="0" indent="0">
              <a:buNone/>
            </a:pPr>
            <a:r>
              <a:rPr lang="tr-TR" dirty="0" smtClean="0"/>
              <a:t>(doğrudan etki/gelir)</a:t>
            </a:r>
          </a:p>
          <a:p>
            <a:pPr marL="0" indent="0">
              <a:buNone/>
            </a:pPr>
            <a:r>
              <a:rPr lang="tr-TR" dirty="0"/>
              <a:t>2-Birinci aşamaya bağlı olarak </a:t>
            </a:r>
            <a:r>
              <a:rPr lang="tr-TR" dirty="0" err="1"/>
              <a:t>işletmelerarası</a:t>
            </a:r>
            <a:r>
              <a:rPr lang="tr-TR" dirty="0"/>
              <a:t> işlemler için yapılan harcamalardan elde edilen gelir (dolaylı etki-</a:t>
            </a:r>
            <a:r>
              <a:rPr lang="tr-TR" dirty="0" err="1"/>
              <a:t>indirect</a:t>
            </a:r>
            <a:r>
              <a:rPr lang="tr-TR" dirty="0"/>
              <a:t> </a:t>
            </a:r>
            <a:r>
              <a:rPr lang="tr-TR" dirty="0" err="1"/>
              <a:t>expenditure</a:t>
            </a:r>
            <a:r>
              <a:rPr lang="tr-TR" dirty="0" smtClean="0"/>
              <a:t>).(dolaylı etki/gelir)</a:t>
            </a:r>
          </a:p>
          <a:p>
            <a:pPr marL="0" indent="0">
              <a:buNone/>
            </a:pPr>
            <a:r>
              <a:rPr lang="tr-TR" dirty="0"/>
              <a:t>3-Turizmden elde edilen gelirin, istihdam edilen ya da turizmden kazanç sağlayan diğer kişiler tarafından harcanması sonucu elde edilen gelir (uyarılmış-</a:t>
            </a:r>
            <a:r>
              <a:rPr lang="tr-TR" dirty="0" err="1"/>
              <a:t>induced</a:t>
            </a:r>
            <a:r>
              <a:rPr lang="tr-TR" dirty="0"/>
              <a:t> </a:t>
            </a:r>
            <a:r>
              <a:rPr lang="tr-TR" dirty="0" err="1"/>
              <a:t>expenditure</a:t>
            </a:r>
            <a:r>
              <a:rPr lang="tr-TR" dirty="0" smtClean="0"/>
              <a:t>)(uyarılmış etki/gelir)</a:t>
            </a:r>
          </a:p>
          <a:p>
            <a:pPr marL="0" indent="0">
              <a:buNone/>
            </a:pPr>
            <a:r>
              <a:rPr lang="tr-TR" dirty="0" smtClean="0"/>
              <a:t>-Gelirin </a:t>
            </a:r>
            <a:r>
              <a:rPr lang="tr-TR" dirty="0"/>
              <a:t>her el değiştirmesi yeni vergi, tasarruf ve harcama eğilimi demektir.</a:t>
            </a:r>
          </a:p>
          <a:p>
            <a:pPr marL="0" indent="0">
              <a:buNone/>
            </a:pPr>
            <a:r>
              <a:rPr lang="tr-TR" dirty="0" smtClean="0"/>
              <a:t>-Otel </a:t>
            </a:r>
            <a:r>
              <a:rPr lang="tr-TR" dirty="0"/>
              <a:t>işletmesinin geliri açısından</a:t>
            </a:r>
            <a:r>
              <a:rPr lang="tr-TR" dirty="0" smtClean="0"/>
              <a:t>.</a:t>
            </a:r>
            <a:endParaRPr lang="tr-TR" dirty="0"/>
          </a:p>
          <a:p>
            <a:pPr marL="0" indent="0">
              <a:buNone/>
            </a:pPr>
            <a:r>
              <a:rPr lang="tr-TR" dirty="0" smtClean="0"/>
              <a:t>-Personele </a:t>
            </a:r>
            <a:r>
              <a:rPr lang="tr-TR" dirty="0"/>
              <a:t>ödenen ücret açısından</a:t>
            </a:r>
            <a:r>
              <a:rPr lang="tr-TR" dirty="0" smtClean="0"/>
              <a:t>.</a:t>
            </a:r>
          </a:p>
          <a:p>
            <a:pPr marL="0" indent="0">
              <a:buNone/>
            </a:pPr>
            <a:r>
              <a:rPr lang="tr-TR" dirty="0" smtClean="0"/>
              <a:t>-İşleme </a:t>
            </a:r>
            <a:r>
              <a:rPr lang="tr-TR" dirty="0"/>
              <a:t>devam eden miktar, çoğaltan katsayısını yükseltir. </a:t>
            </a:r>
          </a:p>
          <a:p>
            <a:pPr marL="0" indent="0">
              <a:buNone/>
            </a:pPr>
            <a:r>
              <a:rPr lang="tr-TR" dirty="0" smtClean="0"/>
              <a:t>-Paranın </a:t>
            </a:r>
            <a:r>
              <a:rPr lang="tr-TR" dirty="0"/>
              <a:t>dolanımdan çıkarak başka bölgelere gitmesi ise “sızıntıyı oluşturmaktadır. </a:t>
            </a:r>
          </a:p>
          <a:p>
            <a:pPr marL="0" indent="0">
              <a:buNone/>
            </a:pPr>
            <a:r>
              <a:rPr lang="tr-TR" dirty="0" smtClean="0"/>
              <a:t>-Ekonomide </a:t>
            </a:r>
            <a:r>
              <a:rPr lang="tr-TR" dirty="0"/>
              <a:t>sızıntıların başladığı noktadan itibaren turizmin çoğaltan etkisi sıfıra doğru yaklaşır. </a:t>
            </a:r>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58461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9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70000" lnSpcReduction="20000"/>
          </a:bodyPr>
          <a:lstStyle/>
          <a:p>
            <a:pPr marL="0" indent="0">
              <a:buNone/>
            </a:pPr>
            <a:r>
              <a:rPr lang="tr-TR" dirty="0"/>
              <a:t>3. Turizmin İstihdam Yaratıcı </a:t>
            </a:r>
            <a:r>
              <a:rPr lang="tr-TR" dirty="0" smtClean="0"/>
              <a:t>Etkisi</a:t>
            </a:r>
          </a:p>
          <a:p>
            <a:pPr marL="0" indent="0">
              <a:buNone/>
            </a:pPr>
            <a:r>
              <a:rPr lang="tr-TR" dirty="0"/>
              <a:t>Bir ülkede turizm sayesinde artırılan üç tür istihdam örneği olabilir. Bunlar; </a:t>
            </a:r>
            <a:endParaRPr lang="tr-TR" dirty="0" smtClean="0"/>
          </a:p>
          <a:p>
            <a:pPr marL="514350" indent="-514350">
              <a:buAutoNum type="alphaLcParenR"/>
            </a:pPr>
            <a:r>
              <a:rPr lang="tr-TR" dirty="0" smtClean="0"/>
              <a:t>Turizm </a:t>
            </a:r>
            <a:r>
              <a:rPr lang="tr-TR" dirty="0"/>
              <a:t>sektöründe faaliyet gösteren işletmelerdeki turistik harcamalar nedeniyle gerçekleşen arz içinde yer alan </a:t>
            </a:r>
            <a:r>
              <a:rPr lang="tr-TR" dirty="0">
                <a:solidFill>
                  <a:srgbClr val="C00000"/>
                </a:solidFill>
              </a:rPr>
              <a:t>doğrudan istihdam türü</a:t>
            </a:r>
            <a:r>
              <a:rPr lang="tr-TR" dirty="0"/>
              <a:t>. Otel ve restoranlarda çalışanlar. </a:t>
            </a:r>
            <a:endParaRPr lang="tr-TR" dirty="0" smtClean="0"/>
          </a:p>
          <a:p>
            <a:pPr marL="514350" indent="-514350">
              <a:buAutoNum type="alphaLcParenR"/>
            </a:pPr>
            <a:r>
              <a:rPr lang="tr-TR" dirty="0"/>
              <a:t>Turistik harcamalar sonucu gerçekleşmeyen, ancak turizmle ilgili olduğundan turistik arz içerisinde yer alan ve diğer sektörde oluşan </a:t>
            </a:r>
            <a:r>
              <a:rPr lang="tr-TR" dirty="0">
                <a:solidFill>
                  <a:srgbClr val="C00000"/>
                </a:solidFill>
              </a:rPr>
              <a:t>dolaylı istihdam türü</a:t>
            </a:r>
            <a:r>
              <a:rPr lang="tr-TR" dirty="0"/>
              <a:t>. Ulaştırma, eğlence ve alışveriş merkezinde çalışanlar, posta, telefon, kargo hizmetlerinde çalışanlar. </a:t>
            </a:r>
            <a:endParaRPr lang="tr-TR" dirty="0" smtClean="0"/>
          </a:p>
          <a:p>
            <a:pPr marL="514350" indent="-514350">
              <a:buAutoNum type="alphaLcParenR"/>
            </a:pPr>
            <a:r>
              <a:rPr lang="tr-TR" dirty="0"/>
              <a:t>Bölge halkının tesislerden elde ettikleri geliri yeniden harcamaları sonucunda elde edilen ek istihdam türü. Kuyumcu, market gibi işyerlerinde istihdamın artması. </a:t>
            </a:r>
          </a:p>
          <a:p>
            <a:pPr marL="0" indent="0">
              <a:buNone/>
            </a:pPr>
            <a:r>
              <a:rPr lang="tr-TR" dirty="0"/>
              <a:t>*Turizmin ülke ekonomisindeki istihdam etkisi ülkeden ülkeye değişmektedir. </a:t>
            </a:r>
          </a:p>
          <a:p>
            <a:pPr marL="0" indent="0">
              <a:buNone/>
            </a:pPr>
            <a:r>
              <a:rPr lang="tr-TR" dirty="0" smtClean="0"/>
              <a:t>*Turizm </a:t>
            </a:r>
            <a:r>
              <a:rPr lang="tr-TR" dirty="0"/>
              <a:t>sektöründe istihdam edilen işgücünün miktarı ile bölgelerin gelişmişlik düzeyi arasında ilişki vardır. </a:t>
            </a:r>
          </a:p>
          <a:p>
            <a:pPr marL="0" indent="0">
              <a:buNone/>
            </a:pPr>
            <a:r>
              <a:rPr lang="tr-TR" dirty="0" smtClean="0"/>
              <a:t> </a:t>
            </a:r>
            <a:endParaRPr lang="tr-TR" dirty="0"/>
          </a:p>
          <a:p>
            <a:pPr marL="514350" indent="-514350">
              <a:buAutoNum type="alphaLcParenR"/>
            </a:pPr>
            <a:endParaRPr lang="tr-TR" dirty="0"/>
          </a:p>
          <a:p>
            <a:pPr marL="514350" indent="-514350">
              <a:buAutoNum type="alphaLcParenR"/>
            </a:pPr>
            <a:endParaRPr lang="tr-TR" dirty="0" smtClean="0"/>
          </a:p>
          <a:p>
            <a:pPr marL="514350" indent="-514350">
              <a:buAutoNum type="alphaLcParenR"/>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5977210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60648"/>
            <a:ext cx="8640960" cy="6264696"/>
          </a:xfrm>
        </p:spPr>
        <p:txBody>
          <a:bodyPr>
            <a:normAutofit fontScale="47500" lnSpcReduction="20000"/>
          </a:bodyPr>
          <a:lstStyle/>
          <a:p>
            <a:pPr marL="0" indent="0">
              <a:buNone/>
            </a:pPr>
            <a:r>
              <a:rPr lang="tr-TR" sz="4800" dirty="0" smtClean="0"/>
              <a:t>*İşgücü maliyetinin yüksek olduğu gelişmiş ülkelerde « teknolojik araçlarla», </a:t>
            </a:r>
          </a:p>
          <a:p>
            <a:pPr marL="0" indent="0">
              <a:buNone/>
            </a:pPr>
            <a:r>
              <a:rPr lang="tr-TR" sz="4800" dirty="0" smtClean="0"/>
              <a:t>*Gelişmekte olan ülkelerde «emek ile işlem» yapılmaktadır. </a:t>
            </a:r>
          </a:p>
          <a:p>
            <a:pPr marL="0" indent="0">
              <a:buNone/>
            </a:pPr>
            <a:r>
              <a:rPr lang="tr-TR" sz="4800" dirty="0" smtClean="0"/>
              <a:t>-Örneğin İspanya’da işgücünün %11’lik kısmı, Fransa’da ise %8’lik kısmı turizm sektöründe istihdam edilmektedir.</a:t>
            </a:r>
          </a:p>
          <a:p>
            <a:pPr marL="0" indent="0">
              <a:buNone/>
            </a:pPr>
            <a:r>
              <a:rPr lang="tr-TR" sz="4800" dirty="0" smtClean="0"/>
              <a:t>Turizm sektörünün toplam istihdam içindeki oranı ile ilgili diğer örnekler: </a:t>
            </a:r>
          </a:p>
          <a:p>
            <a:pPr marL="0" indent="0">
              <a:buNone/>
            </a:pPr>
            <a:r>
              <a:rPr lang="tr-TR" sz="4800" dirty="0" smtClean="0"/>
              <a:t>Jamaika % 28, Maldiv Adaları % 45, Bahama Adaları % 55</a:t>
            </a:r>
          </a:p>
          <a:p>
            <a:pPr marL="0" indent="0">
              <a:buNone/>
            </a:pPr>
            <a:r>
              <a:rPr lang="tr-TR" sz="4800" dirty="0" smtClean="0"/>
              <a:t>*Turizm sektörü, sadece turist kabul eden ülkede değil, aynı zamanda turist gönderen ülkede de doğrudan ve dolaylı istihdama neden olmaktadır. </a:t>
            </a:r>
          </a:p>
          <a:p>
            <a:pPr marL="0" indent="0">
              <a:buNone/>
            </a:pPr>
            <a:r>
              <a:rPr lang="tr-TR" sz="4800" dirty="0" smtClean="0"/>
              <a:t>*Ulaştırma işletmesi, tur operatörü ya da seyahat acentesi bünyesinde istihdam edilen kişiler, turist gönderen ülkedeki </a:t>
            </a:r>
            <a:r>
              <a:rPr lang="tr-TR" sz="4800" dirty="0" smtClean="0">
                <a:solidFill>
                  <a:srgbClr val="C00000"/>
                </a:solidFill>
              </a:rPr>
              <a:t>doğrudan istihdamı </a:t>
            </a:r>
            <a:r>
              <a:rPr lang="tr-TR" sz="4800" dirty="0" smtClean="0"/>
              <a:t>göstermektedir.</a:t>
            </a:r>
          </a:p>
          <a:p>
            <a:pPr marL="0" indent="0">
              <a:buNone/>
            </a:pPr>
            <a:r>
              <a:rPr lang="tr-TR" sz="4800" dirty="0" smtClean="0"/>
              <a:t>*Yardımcı faaliyetler de (posta, telefon, kargo, sigorta işletmeleri) </a:t>
            </a:r>
            <a:r>
              <a:rPr lang="tr-TR" sz="4800" dirty="0" smtClean="0">
                <a:solidFill>
                  <a:srgbClr val="C00000"/>
                </a:solidFill>
              </a:rPr>
              <a:t>dolaylı istihdamı</a:t>
            </a:r>
            <a:r>
              <a:rPr lang="tr-TR" sz="4800" dirty="0" smtClean="0"/>
              <a:t> ifade eder. </a:t>
            </a:r>
          </a:p>
          <a:p>
            <a:pPr marL="0" indent="0">
              <a:buNone/>
            </a:pPr>
            <a:endParaRPr lang="tr-TR" dirty="0" smtClean="0"/>
          </a:p>
          <a:p>
            <a:pPr marL="0" indent="0">
              <a:buNone/>
            </a:pPr>
            <a:endParaRPr lang="tr-TR" dirty="0" smtClean="0"/>
          </a:p>
          <a:p>
            <a:pPr marL="0" indent="0">
              <a:buNone/>
            </a:pPr>
            <a:endParaRPr lang="tr-TR" dirty="0"/>
          </a:p>
          <a:p>
            <a:pPr marL="0" indent="0">
              <a:buNone/>
            </a:pPr>
            <a:r>
              <a:rPr lang="tr-TR" dirty="0" smtClean="0"/>
              <a:t> </a:t>
            </a: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697896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84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lgn="ctr">
              <a:buNone/>
            </a:pPr>
            <a:r>
              <a:rPr lang="tr-TR" u="sng" dirty="0"/>
              <a:t>Turizm sektöründeki mevcut istihdam yapısının temel özellikleri şunlardır: </a:t>
            </a:r>
          </a:p>
          <a:p>
            <a:pPr marL="0" indent="0">
              <a:buNone/>
            </a:pPr>
            <a:r>
              <a:rPr lang="tr-TR" dirty="0" smtClean="0"/>
              <a:t>*Kitle </a:t>
            </a:r>
            <a:r>
              <a:rPr lang="tr-TR" dirty="0"/>
              <a:t>turizminin yoğun olduğu bölgelerde turizm sektörünün mevsimlik işgücü çalıştırdığı gözlenmektedir.</a:t>
            </a:r>
          </a:p>
          <a:p>
            <a:pPr marL="0" indent="0">
              <a:buNone/>
            </a:pPr>
            <a:r>
              <a:rPr lang="tr-TR" dirty="0" smtClean="0"/>
              <a:t>*Turizm </a:t>
            </a:r>
            <a:r>
              <a:rPr lang="tr-TR" dirty="0"/>
              <a:t>sektöründeki işgücü, </a:t>
            </a:r>
            <a:r>
              <a:rPr lang="tr-TR" dirty="0" err="1"/>
              <a:t>sosyo</a:t>
            </a:r>
            <a:r>
              <a:rPr lang="tr-TR" dirty="0"/>
              <a:t>-ekonomik ve </a:t>
            </a:r>
            <a:r>
              <a:rPr lang="tr-TR" dirty="0" err="1"/>
              <a:t>sosyo</a:t>
            </a:r>
            <a:r>
              <a:rPr lang="tr-TR" dirty="0"/>
              <a:t>-demografik açıdan karma bir özelliğe sahiptir. </a:t>
            </a:r>
            <a:endParaRPr lang="tr-TR" dirty="0" smtClean="0"/>
          </a:p>
          <a:p>
            <a:pPr marL="0" indent="0">
              <a:buNone/>
            </a:pPr>
            <a:r>
              <a:rPr lang="tr-TR" dirty="0" smtClean="0"/>
              <a:t>*Mevsimlik </a:t>
            </a:r>
            <a:r>
              <a:rPr lang="tr-TR" dirty="0"/>
              <a:t>özelliği olan tam ve yarı zamanlı istihdam edilen işgücünün yoğunluğu nedeniyle, ulusal ve uluslararası düzeyde ne kadar kişinin turizm sektörü tarafından istihdam edildiğini istatistiksel olarak belirlemek mümkün olmayabilir</a:t>
            </a:r>
            <a:r>
              <a:rPr lang="tr-TR" dirty="0" smtClean="0"/>
              <a:t>.</a:t>
            </a:r>
          </a:p>
          <a:p>
            <a:pPr marL="0" indent="0">
              <a:buNone/>
            </a:pPr>
            <a:r>
              <a:rPr lang="tr-TR" dirty="0"/>
              <a:t>*Turizm sektöründe istihdam edilen işgücünün ne kadarının doğrudan turizm sektörüne, ne kadarının bölge halkına hizmet sunduğunu saptamak </a:t>
            </a:r>
            <a:r>
              <a:rPr lang="tr-TR" dirty="0" smtClean="0"/>
              <a:t>güçtür.</a:t>
            </a:r>
          </a:p>
          <a:p>
            <a:pPr marL="0" indent="0">
              <a:buNone/>
            </a:pPr>
            <a:r>
              <a:rPr lang="tr-TR" dirty="0"/>
              <a:t>*Turizm sektöründe </a:t>
            </a:r>
            <a:r>
              <a:rPr lang="tr-TR" dirty="0">
                <a:solidFill>
                  <a:srgbClr val="C00000"/>
                </a:solidFill>
              </a:rPr>
              <a:t>"işgücü devir oranı"</a:t>
            </a:r>
            <a:r>
              <a:rPr lang="tr-TR" dirty="0"/>
              <a:t> yüksektir. </a:t>
            </a:r>
          </a:p>
          <a:p>
            <a:pPr marL="0" indent="0">
              <a:buNone/>
            </a:pPr>
            <a:r>
              <a:rPr lang="tr-TR" dirty="0"/>
              <a:t>*Ulaştırma ve konaklama gibi alt-sektörlerde personelin günün 24 saati hizmet sunması söz konusudur.</a:t>
            </a:r>
          </a:p>
          <a:p>
            <a:pPr marL="0" indent="0">
              <a:buNone/>
            </a:pPr>
            <a:r>
              <a:rPr lang="tr-TR" dirty="0"/>
              <a:t>*Turizm sektörü tarafından yaratılan birçok alt-meslek grupları yüksek düzeyde beceri gerektirmemektedir. </a:t>
            </a:r>
          </a:p>
          <a:p>
            <a:pPr marL="0" indent="0">
              <a:buNone/>
            </a:pPr>
            <a:r>
              <a:rPr lang="tr-TR" dirty="0" smtClean="0"/>
              <a:t>Bahçıvanlık</a:t>
            </a:r>
            <a:r>
              <a:rPr lang="tr-TR" dirty="0"/>
              <a:t>, temizlik işleri, satın alma ve depolama vb. </a:t>
            </a:r>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037125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54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62500" lnSpcReduction="20000"/>
          </a:bodyPr>
          <a:lstStyle/>
          <a:p>
            <a:pPr marL="0" indent="0">
              <a:buNone/>
            </a:pPr>
            <a:r>
              <a:rPr lang="tr-TR" dirty="0"/>
              <a:t>*Gelişmiş bölgeler ile gelişmekte olan ya da az gelişmiş bölgelerde istihdam edilen işgücünün özelliği ve ödenen ücret düzeyi arasında farklılıklar vardır. </a:t>
            </a:r>
          </a:p>
          <a:p>
            <a:pPr marL="0" indent="0">
              <a:buNone/>
            </a:pPr>
            <a:r>
              <a:rPr lang="tr-TR" dirty="0"/>
              <a:t>*Turizm, ayrıca tarım sektöründe çalışan ve tarım sezonu dışında iş bulamayan yerleşik nüfusun başka bölgelere göç etmesini de önler.</a:t>
            </a:r>
          </a:p>
          <a:p>
            <a:pPr marL="0" indent="0">
              <a:buNone/>
            </a:pPr>
            <a:endParaRPr lang="tr-TR" dirty="0" smtClean="0"/>
          </a:p>
          <a:p>
            <a:pPr marL="0" indent="0">
              <a:buNone/>
            </a:pPr>
            <a:r>
              <a:rPr lang="tr-TR" dirty="0" smtClean="0"/>
              <a:t>4</a:t>
            </a:r>
            <a:r>
              <a:rPr lang="tr-TR" dirty="0"/>
              <a:t>. Turizmin Diğer Ekonomik Sektörlere </a:t>
            </a:r>
            <a:r>
              <a:rPr lang="tr-TR" dirty="0" smtClean="0"/>
              <a:t>Katkısı</a:t>
            </a:r>
          </a:p>
          <a:p>
            <a:pPr marL="0" indent="0">
              <a:buNone/>
            </a:pPr>
            <a:r>
              <a:rPr lang="tr-TR" dirty="0"/>
              <a:t>*Turizm sektörü konaklama işletmeciliği, seyahat işletmeciliği, tarım, sanayi ve diğer hizmet sektörleriyle yakın bir girdi-çıktı ilişkisi içindedir. </a:t>
            </a:r>
          </a:p>
          <a:p>
            <a:pPr marL="0" indent="0">
              <a:buNone/>
            </a:pPr>
            <a:r>
              <a:rPr lang="tr-TR" dirty="0"/>
              <a:t>*Turizmden elde edilen gelirin </a:t>
            </a:r>
            <a:r>
              <a:rPr lang="tr-TR" dirty="0" smtClean="0">
                <a:solidFill>
                  <a:srgbClr val="C00000"/>
                </a:solidFill>
              </a:rPr>
              <a:t>“</a:t>
            </a:r>
            <a:r>
              <a:rPr lang="tr-TR" dirty="0">
                <a:solidFill>
                  <a:srgbClr val="C00000"/>
                </a:solidFill>
              </a:rPr>
              <a:t>çoğaltan ve katma değer etkisi” </a:t>
            </a:r>
            <a:r>
              <a:rPr lang="tr-TR" dirty="0"/>
              <a:t>nedeniyle, turizm sektöründen elde edilen bir birimlik gelir, diğer sektörlerin de gelirini </a:t>
            </a:r>
            <a:r>
              <a:rPr lang="tr-TR" dirty="0" smtClean="0"/>
              <a:t>oluşturur.</a:t>
            </a:r>
          </a:p>
          <a:p>
            <a:pPr marL="0" indent="0">
              <a:buNone/>
            </a:pPr>
            <a:r>
              <a:rPr lang="tr-TR" dirty="0" smtClean="0"/>
              <a:t>*Turizmin </a:t>
            </a:r>
            <a:r>
              <a:rPr lang="tr-TR" dirty="0"/>
              <a:t>tarım, sanayi ve hizmetler sektörü üzerindeki etkileri şu şekilde açıklanabilir:</a:t>
            </a:r>
          </a:p>
          <a:p>
            <a:pPr marL="0" indent="0">
              <a:buNone/>
            </a:pPr>
            <a:r>
              <a:rPr lang="tr-TR" dirty="0" smtClean="0"/>
              <a:t>-Tarım </a:t>
            </a:r>
            <a:r>
              <a:rPr lang="tr-TR" dirty="0"/>
              <a:t>sektörü üzerindeki etkisi gelir ve istihdam açısından görülür. </a:t>
            </a:r>
          </a:p>
          <a:p>
            <a:pPr marL="0" indent="0">
              <a:buNone/>
            </a:pPr>
            <a:r>
              <a:rPr lang="tr-TR" dirty="0" smtClean="0"/>
              <a:t>-Tarım </a:t>
            </a:r>
            <a:r>
              <a:rPr lang="tr-TR" dirty="0"/>
              <a:t>sektöründeki gelirleri, hizmet kalitesini arttırır ve tarım kesiminde mevsimlik işsizliği azaltır. </a:t>
            </a:r>
          </a:p>
          <a:p>
            <a:pPr marL="0" indent="0">
              <a:buNone/>
            </a:pPr>
            <a:r>
              <a:rPr lang="tr-TR" dirty="0" smtClean="0"/>
              <a:t>-Sanayi </a:t>
            </a:r>
            <a:r>
              <a:rPr lang="tr-TR" dirty="0"/>
              <a:t>sektöründeki etkisi, tüketim ara malı (hammadde) sağlayan ve yatırım malı üreten sanayi dallarında canlandırıcı yöndedir. </a:t>
            </a:r>
          </a:p>
          <a:p>
            <a:pPr marL="0" indent="0">
              <a:buNone/>
            </a:pPr>
            <a:r>
              <a:rPr lang="tr-TR" dirty="0" smtClean="0"/>
              <a:t>Örneğin</a:t>
            </a:r>
            <a:r>
              <a:rPr lang="tr-TR" dirty="0"/>
              <a:t>; inşaat malzemeleri, mobilya, dokuma, kimyasal maddeler..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468990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08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92688"/>
          </a:xfrm>
        </p:spPr>
        <p:txBody>
          <a:bodyPr>
            <a:normAutofit/>
          </a:bodyPr>
          <a:lstStyle/>
          <a:p>
            <a:pPr marL="0" indent="0">
              <a:buNone/>
            </a:pPr>
            <a:r>
              <a:rPr lang="tr-TR" dirty="0" smtClean="0"/>
              <a:t>-İçinde </a:t>
            </a:r>
            <a:r>
              <a:rPr lang="tr-TR" dirty="0"/>
              <a:t>yer aldığı hizmetler sektöründe de önemli gelişmelere neden olmaktadır. </a:t>
            </a:r>
          </a:p>
          <a:p>
            <a:pPr marL="0" indent="0">
              <a:buNone/>
            </a:pPr>
            <a:r>
              <a:rPr lang="tr-TR" dirty="0" smtClean="0"/>
              <a:t>-Ulaştırma</a:t>
            </a:r>
            <a:r>
              <a:rPr lang="tr-TR" dirty="0"/>
              <a:t>, el sanatları, sağlık, güvenlik ve haberleşme</a:t>
            </a:r>
            <a:r>
              <a:rPr lang="tr-TR" dirty="0" smtClean="0"/>
              <a:t>.</a:t>
            </a:r>
          </a:p>
          <a:p>
            <a:pPr marL="0" indent="0">
              <a:buNone/>
            </a:pPr>
            <a:endParaRPr lang="tr-TR" dirty="0"/>
          </a:p>
          <a:p>
            <a:pPr marL="0" indent="0">
              <a:buNone/>
            </a:pPr>
            <a:r>
              <a:rPr lang="tr-TR" dirty="0"/>
              <a:t>5. Bölgelerarası </a:t>
            </a:r>
            <a:r>
              <a:rPr lang="tr-TR" dirty="0" smtClean="0"/>
              <a:t>Dengeli </a:t>
            </a:r>
            <a:r>
              <a:rPr lang="tr-TR" dirty="0"/>
              <a:t>Kalkınmaya </a:t>
            </a:r>
            <a:r>
              <a:rPr lang="tr-TR" dirty="0" smtClean="0"/>
              <a:t>Etkisi</a:t>
            </a:r>
          </a:p>
          <a:p>
            <a:pPr marL="0" indent="0">
              <a:buNone/>
            </a:pPr>
            <a:r>
              <a:rPr lang="tr-TR" dirty="0"/>
              <a:t>*Turizm, tarım ve sanayide yeterli kaynak ve gelişme olanağına sahip olmayan bölgelerin de zengin turizm potansiyeli sayesinde kalkınmalarını ve dengeli bir şekilde gelişmelerini mümkün kılar. </a:t>
            </a:r>
            <a:endParaRPr lang="tr-TR" dirty="0" smtClean="0"/>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418064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17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85000" lnSpcReduction="20000"/>
          </a:bodyPr>
          <a:lstStyle/>
          <a:p>
            <a:pPr marL="0" indent="0">
              <a:buNone/>
            </a:pPr>
            <a:r>
              <a:rPr lang="tr-TR" dirty="0"/>
              <a:t>6. Turizmin Altyapı ve Üstyapı Yatırımlarına Etkisi</a:t>
            </a:r>
          </a:p>
          <a:p>
            <a:pPr marL="0" indent="0">
              <a:buNone/>
            </a:pPr>
            <a:r>
              <a:rPr lang="tr-TR" dirty="0" smtClean="0"/>
              <a:t>*Altyapı </a:t>
            </a:r>
            <a:r>
              <a:rPr lang="tr-TR" dirty="0"/>
              <a:t>yatırımları devletin toplumsal işlevleri içinde ele alınır ve </a:t>
            </a:r>
            <a:r>
              <a:rPr lang="tr-TR" dirty="0">
                <a:solidFill>
                  <a:srgbClr val="C00000"/>
                </a:solidFill>
              </a:rPr>
              <a:t>"görünmeyen hizmetler" </a:t>
            </a:r>
            <a:r>
              <a:rPr lang="tr-TR" dirty="0"/>
              <a:t>olarak; hem halkın yararlanması, hem de ekonomik gelişme amacıyla </a:t>
            </a:r>
            <a:r>
              <a:rPr lang="tr-TR" dirty="0" smtClean="0"/>
              <a:t>gerçekleştirilir.</a:t>
            </a:r>
          </a:p>
          <a:p>
            <a:pPr marL="0" indent="0">
              <a:buNone/>
            </a:pPr>
            <a:r>
              <a:rPr lang="tr-TR" dirty="0" smtClean="0"/>
              <a:t>-Turizmin </a:t>
            </a:r>
            <a:r>
              <a:rPr lang="tr-TR" dirty="0"/>
              <a:t>altyapı üzerine net etkisini belirlemek oldukça güçtür. </a:t>
            </a:r>
          </a:p>
          <a:p>
            <a:pPr marL="0" indent="0">
              <a:buNone/>
            </a:pPr>
            <a:r>
              <a:rPr lang="tr-TR" dirty="0" smtClean="0"/>
              <a:t>-Hangi </a:t>
            </a:r>
            <a:r>
              <a:rPr lang="tr-TR" dirty="0"/>
              <a:t>altyapı yatırımlarının turizmden bağımsız hangilerinin bağımlı olduğunun belirlenmesi olanaksızdır. </a:t>
            </a:r>
            <a:endParaRPr lang="tr-TR" dirty="0" smtClean="0"/>
          </a:p>
          <a:p>
            <a:pPr marL="0" indent="0">
              <a:buNone/>
            </a:pPr>
            <a:r>
              <a:rPr lang="tr-TR" dirty="0"/>
              <a:t>*Turizmin gelişmesiyle, doğrudan turizme yönelik üstyapı yatırımları da artar. </a:t>
            </a:r>
          </a:p>
          <a:p>
            <a:pPr marL="0" indent="0">
              <a:buNone/>
            </a:pPr>
            <a:r>
              <a:rPr lang="tr-TR" dirty="0"/>
              <a:t>*Turizm sektöründe birbirinden farklı dallarda faaliyet gösteren çok sayıda küçük birim mevcuttur.</a:t>
            </a:r>
          </a:p>
          <a:p>
            <a:pPr marL="0" indent="0">
              <a:buNone/>
            </a:pPr>
            <a:r>
              <a:rPr lang="tr-TR" dirty="0" smtClean="0"/>
              <a:t>-Küçük </a:t>
            </a:r>
            <a:r>
              <a:rPr lang="tr-TR" dirty="0"/>
              <a:t>lokantalar, moteller, oteller, çamaşırhaneler, el sanatları satış dükkanları</a:t>
            </a:r>
            <a:r>
              <a:rPr lang="tr-TR" dirty="0" smtClean="0"/>
              <a:t>.</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320367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84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lstStyle/>
          <a:p>
            <a:pPr marL="0" indent="0" algn="ctr">
              <a:buNone/>
            </a:pPr>
            <a:r>
              <a:rPr lang="tr-TR" b="1" u="sng" dirty="0" smtClean="0">
                <a:solidFill>
                  <a:srgbClr val="C00000"/>
                </a:solidFill>
              </a:rPr>
              <a:t>Turizmin Olumsuz Ekonomik Etkileri</a:t>
            </a:r>
          </a:p>
          <a:p>
            <a:pPr marL="0" indent="0" algn="ctr">
              <a:buNone/>
            </a:pPr>
            <a:endParaRPr lang="tr-TR" dirty="0"/>
          </a:p>
        </p:txBody>
      </p: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768" t="-214" r="1" b="1"/>
          <a:stretch/>
        </p:blipFill>
        <p:spPr bwMode="gray">
          <a:xfrm>
            <a:off x="996287" y="1187356"/>
            <a:ext cx="7104105" cy="440188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535929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2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92500" lnSpcReduction="20000"/>
          </a:bodyPr>
          <a:lstStyle/>
          <a:p>
            <a:pPr marL="0" indent="0">
              <a:buNone/>
            </a:pPr>
            <a:r>
              <a:rPr lang="tr-TR" dirty="0" smtClean="0"/>
              <a:t>1-Fırsat </a:t>
            </a:r>
            <a:r>
              <a:rPr lang="tr-TR" dirty="0"/>
              <a:t>Maliyeti </a:t>
            </a:r>
            <a:endParaRPr lang="tr-TR" dirty="0" smtClean="0"/>
          </a:p>
          <a:p>
            <a:pPr marL="0" indent="0">
              <a:buNone/>
            </a:pPr>
            <a:r>
              <a:rPr lang="tr-TR" dirty="0"/>
              <a:t>*Bir ülkenin sahip olduğu kıt kaynakları turizme yatırması durumunda kazanacağı gelir ile başka sektörlere yatırması sonucunda elde edeceği geliri karşılaştırması gerekir. </a:t>
            </a:r>
          </a:p>
          <a:p>
            <a:pPr marL="0" indent="0">
              <a:buNone/>
            </a:pPr>
            <a:r>
              <a:rPr lang="tr-TR" dirty="0"/>
              <a:t>Bu karşılaştırma </a:t>
            </a:r>
            <a:r>
              <a:rPr lang="tr-TR" dirty="0">
                <a:solidFill>
                  <a:srgbClr val="C00000"/>
                </a:solidFill>
              </a:rPr>
              <a:t>“fırsat maliyeti" </a:t>
            </a:r>
            <a:r>
              <a:rPr lang="tr-TR" dirty="0"/>
              <a:t>olarak adlandırılır. </a:t>
            </a:r>
          </a:p>
          <a:p>
            <a:pPr marL="0" indent="0">
              <a:buNone/>
            </a:pPr>
            <a:r>
              <a:rPr lang="tr-TR" dirty="0"/>
              <a:t>-Fırsat maliyetinin belirlenebilmesi için önce turizm yönünde kullanılan tercih nedeniyle yitirilen diğer fırsatların tanımlanması gerekir. </a:t>
            </a:r>
            <a:endParaRPr lang="tr-TR" dirty="0" smtClean="0"/>
          </a:p>
          <a:p>
            <a:pPr marL="0" indent="0">
              <a:buNone/>
            </a:pPr>
            <a:r>
              <a:rPr lang="tr-TR" dirty="0"/>
              <a:t>-Kıt kaynakların daha az verimli turizm alanlarına yatırılması, özellikle de gelişmekte olan ülkelerde kaynak israfına neden olabilir. </a:t>
            </a:r>
            <a:r>
              <a:rPr lang="tr-TR" dirty="0">
                <a:solidFill>
                  <a:srgbClr val="C00000"/>
                </a:solidFill>
              </a:rPr>
              <a:t>Örneğin</a:t>
            </a:r>
            <a:r>
              <a:rPr lang="tr-TR" dirty="0"/>
              <a:t>, Türkiye’de Ege ve Akdeniz kıyılarındaki verimli tarım alanları turizme tahsis edilmiş ve bu bölgelerde üretilen bazı tarım ürünlerinin ithal edilmesi yoluna gidilmiştir. </a:t>
            </a:r>
            <a:endParaRPr lang="tr-TR" dirty="0" smtClean="0"/>
          </a:p>
          <a:p>
            <a:pPr marL="0" indent="0">
              <a:buNone/>
            </a:pPr>
            <a:endParaRPr lang="tr-TR" dirty="0"/>
          </a:p>
          <a:p>
            <a:pPr marL="0" indent="0">
              <a:buNone/>
            </a:pP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471213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68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7500" lnSpcReduction="20000"/>
          </a:bodyPr>
          <a:lstStyle/>
          <a:p>
            <a:pPr marL="0" indent="0">
              <a:buNone/>
            </a:pPr>
            <a:r>
              <a:rPr lang="tr-TR" dirty="0"/>
              <a:t>2. Turizme Aşırı </a:t>
            </a:r>
            <a:r>
              <a:rPr lang="tr-TR" dirty="0" smtClean="0"/>
              <a:t>Bağımlılık</a:t>
            </a:r>
          </a:p>
          <a:p>
            <a:pPr marL="0" indent="0">
              <a:buNone/>
            </a:pPr>
            <a:r>
              <a:rPr lang="tr-TR" dirty="0"/>
              <a:t>*Turizm, birçok etken karşısında esnek talebe dayanan bir endüstridir. </a:t>
            </a:r>
          </a:p>
          <a:p>
            <a:pPr marL="0" indent="0">
              <a:buNone/>
            </a:pPr>
            <a:r>
              <a:rPr lang="tr-TR" dirty="0" smtClean="0"/>
              <a:t>Fiyat </a:t>
            </a:r>
            <a:r>
              <a:rPr lang="tr-TR" dirty="0"/>
              <a:t>ve moda gibi kısmen öngörülebilir; ekonomik ve siyasal bunalımlar gibi öngörülemez etkenlere bağlı olarak ciddi talep kayıplarına uğrayabilir. </a:t>
            </a:r>
            <a:r>
              <a:rPr lang="tr-TR" dirty="0" smtClean="0"/>
              <a:t>Örneğin, 2020 yılı salgın dolayısıyla turizm sektörü talep ve gelir konusunda ciddi kayıplar yaşamıştır.</a:t>
            </a:r>
          </a:p>
          <a:p>
            <a:pPr marL="0" indent="0">
              <a:buNone/>
            </a:pPr>
            <a:r>
              <a:rPr lang="tr-TR" dirty="0"/>
              <a:t>*Bu nedenle, turizmin geliştirilmesi çabalarında dengeli bir yaklaşım benimsenmeli ve turizmin geliştirilmesinde talep tahminleri dikkate alınmalıdır. </a:t>
            </a:r>
          </a:p>
          <a:p>
            <a:pPr marL="0" indent="0">
              <a:buNone/>
            </a:pPr>
            <a:r>
              <a:rPr lang="tr-TR" dirty="0" smtClean="0"/>
              <a:t>Ekonomik </a:t>
            </a:r>
            <a:r>
              <a:rPr lang="tr-TR" dirty="0"/>
              <a:t>yıkıma düşmemek için turizmi geliştirme çabalarını sürdürürken diğer yandan da mevcut işgücünü eğiterek ekonomi çeşitlendirilmeli ve turizme bağımlı </a:t>
            </a:r>
            <a:r>
              <a:rPr lang="tr-TR" dirty="0" smtClean="0"/>
              <a:t>olunmamalıdır.</a:t>
            </a:r>
          </a:p>
          <a:p>
            <a:pPr marL="0" indent="0">
              <a:buNone/>
            </a:pPr>
            <a:r>
              <a:rPr lang="tr-TR" dirty="0"/>
              <a:t>-Aynı şekilde, 2004 yılındaki </a:t>
            </a:r>
            <a:r>
              <a:rPr lang="tr-TR" dirty="0" err="1"/>
              <a:t>Tsunami</a:t>
            </a:r>
            <a:r>
              <a:rPr lang="tr-TR" dirty="0"/>
              <a:t> felaketinden Tayland, Maldivler ve </a:t>
            </a:r>
            <a:r>
              <a:rPr lang="tr-TR" dirty="0" err="1"/>
              <a:t>Seychelles</a:t>
            </a:r>
            <a:r>
              <a:rPr lang="tr-TR" dirty="0"/>
              <a:t> Adaları olumsuz </a:t>
            </a:r>
            <a:r>
              <a:rPr lang="tr-TR" dirty="0" smtClean="0"/>
              <a:t>etkilenmiştir.</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029978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5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62500" lnSpcReduction="20000"/>
          </a:bodyPr>
          <a:lstStyle/>
          <a:p>
            <a:pPr marL="0" indent="0">
              <a:buNone/>
            </a:pPr>
            <a:r>
              <a:rPr lang="tr-TR" dirty="0"/>
              <a:t>3. Enflasyonist </a:t>
            </a:r>
            <a:r>
              <a:rPr lang="tr-TR" dirty="0" smtClean="0"/>
              <a:t>Baskı</a:t>
            </a:r>
          </a:p>
          <a:p>
            <a:pPr marL="0" indent="0">
              <a:buNone/>
            </a:pPr>
            <a:r>
              <a:rPr lang="tr-TR" dirty="0"/>
              <a:t>*</a:t>
            </a:r>
            <a:r>
              <a:rPr lang="tr-TR" dirty="0">
                <a:solidFill>
                  <a:srgbClr val="C00000"/>
                </a:solidFill>
              </a:rPr>
              <a:t>Enflasyon</a:t>
            </a:r>
            <a:r>
              <a:rPr lang="tr-TR" dirty="0"/>
              <a:t>, belirli bir dönem içinde mal ve hizmetlerin ortalama fiyatlarında meydana gelen artış </a:t>
            </a:r>
            <a:r>
              <a:rPr lang="tr-TR" dirty="0" smtClean="0"/>
              <a:t>miktarıdır.</a:t>
            </a:r>
          </a:p>
          <a:p>
            <a:pPr marL="0" indent="0" algn="ctr">
              <a:buNone/>
            </a:pPr>
            <a:r>
              <a:rPr lang="tr-TR" dirty="0"/>
              <a:t>Turizm ve enflasyon arasındaki ilişki iki şekilde ortaya çıkmaktadır</a:t>
            </a:r>
            <a:r>
              <a:rPr lang="tr-TR" dirty="0" smtClean="0"/>
              <a:t>:</a:t>
            </a:r>
          </a:p>
          <a:p>
            <a:pPr marL="514350" indent="-514350">
              <a:buAutoNum type="alphaLcParenR"/>
            </a:pPr>
            <a:r>
              <a:rPr lang="tr-TR" dirty="0" smtClean="0"/>
              <a:t>Turizmde </a:t>
            </a:r>
            <a:r>
              <a:rPr lang="tr-TR" dirty="0"/>
              <a:t>yoğunlaşmış bir bölgeye yönelik talebin artması sonucunda bölgesel enflasyon ve arazi değerinde spekülatif artış meydana gelir. </a:t>
            </a:r>
            <a:endParaRPr lang="tr-TR" dirty="0" smtClean="0"/>
          </a:p>
          <a:p>
            <a:pPr marL="514350" indent="-514350">
              <a:buAutoNum type="alphaLcParenR"/>
            </a:pPr>
            <a:r>
              <a:rPr lang="tr-TR" dirty="0"/>
              <a:t>Ülkede yaşanan enflasyonist ortam, turizmi etkiler. </a:t>
            </a:r>
          </a:p>
          <a:p>
            <a:pPr marL="0" indent="0">
              <a:buNone/>
            </a:pPr>
            <a:r>
              <a:rPr lang="tr-TR" dirty="0" smtClean="0"/>
              <a:t>*Girdi </a:t>
            </a:r>
            <a:r>
              <a:rPr lang="tr-TR" dirty="0"/>
              <a:t>fiyatlarının artması faktör maliyetlerinin artmasına neden olur. </a:t>
            </a:r>
          </a:p>
          <a:p>
            <a:pPr marL="0" indent="0">
              <a:buNone/>
            </a:pPr>
            <a:r>
              <a:rPr lang="tr-TR" dirty="0" smtClean="0"/>
              <a:t>*Fiyat </a:t>
            </a:r>
            <a:r>
              <a:rPr lang="tr-TR" dirty="0"/>
              <a:t>artışından etkilenen turizm talebinin düşmesi, konaklama işletmelerinin doluluk oranlarının düşmesine, yatırımın geri dönme süresinin uzamasına ve kârlılığın azalmasına yol açar</a:t>
            </a:r>
            <a:r>
              <a:rPr lang="tr-TR" dirty="0" smtClean="0"/>
              <a:t>.</a:t>
            </a:r>
            <a:endParaRPr lang="tr-TR" dirty="0"/>
          </a:p>
          <a:p>
            <a:pPr marL="0" indent="0">
              <a:buNone/>
            </a:pPr>
            <a:r>
              <a:rPr lang="tr-TR" dirty="0" smtClean="0"/>
              <a:t>*Ülkedeki </a:t>
            </a:r>
            <a:r>
              <a:rPr lang="tr-TR" dirty="0"/>
              <a:t>fiyat istikrarsızlığı, gerçek (reel) ücretleri azaltabilir. Bu da personel verimliliğinin düşmesi olarak yansır. </a:t>
            </a:r>
            <a:endParaRPr lang="tr-TR" dirty="0" smtClean="0"/>
          </a:p>
          <a:p>
            <a:pPr marL="0" indent="0">
              <a:buNone/>
            </a:pPr>
            <a:r>
              <a:rPr lang="tr-TR" dirty="0" smtClean="0"/>
              <a:t>*Sektörde </a:t>
            </a:r>
            <a:r>
              <a:rPr lang="tr-TR" dirty="0"/>
              <a:t>yapılacak verimli yatırımlar yerine, en çok kâr getiren yatırımlara </a:t>
            </a:r>
            <a:r>
              <a:rPr lang="tr-TR" dirty="0" err="1"/>
              <a:t>yönelinmesine</a:t>
            </a:r>
            <a:r>
              <a:rPr lang="tr-TR" dirty="0"/>
              <a:t> yol açarak ekonomide kaynak dağılımının bozulmasına neden olur.</a:t>
            </a:r>
          </a:p>
          <a:p>
            <a:pPr marL="0" indent="0">
              <a:buNone/>
            </a:pPr>
            <a:r>
              <a:rPr lang="tr-TR" dirty="0" smtClean="0"/>
              <a:t>*Enflasyon</a:t>
            </a:r>
            <a:r>
              <a:rPr lang="tr-TR" dirty="0"/>
              <a:t>, ülkenin ticaretini de olumsuz yönde etkiler. İthalat eğilimi artarken, ihracat eğilimi düşer. Dış pasif turizm canlanır.</a:t>
            </a:r>
          </a:p>
          <a:p>
            <a:pPr marL="0" indent="0">
              <a:buNone/>
            </a:pPr>
            <a:r>
              <a:rPr lang="tr-TR" dirty="0" smtClean="0"/>
              <a:t>*Konuya </a:t>
            </a:r>
            <a:r>
              <a:rPr lang="tr-TR" dirty="0"/>
              <a:t>iç turizm açısından bakıldığı zaman, artan fiyatlar ve düşen reel gelirler, iç turizm hareketlerinde düşmeye yol açar. </a:t>
            </a:r>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568208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7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55000" lnSpcReduction="20000"/>
          </a:bodyPr>
          <a:lstStyle/>
          <a:p>
            <a:pPr marL="0" indent="0">
              <a:buNone/>
            </a:pPr>
            <a:r>
              <a:rPr lang="tr-TR" dirty="0"/>
              <a:t>4. Mevsimlik Dalgalanma </a:t>
            </a:r>
            <a:endParaRPr lang="tr-TR" dirty="0" smtClean="0"/>
          </a:p>
          <a:p>
            <a:pPr marL="0" indent="0">
              <a:buNone/>
            </a:pPr>
            <a:r>
              <a:rPr lang="tr-TR" dirty="0" smtClean="0"/>
              <a:t>*Mevsimlik </a:t>
            </a:r>
            <a:r>
              <a:rPr lang="tr-TR" dirty="0"/>
              <a:t>talep dalgalanması kendisini en yoğun biçimde konaklama sektöründe hissettirir. </a:t>
            </a:r>
          </a:p>
          <a:p>
            <a:pPr marL="0" indent="0">
              <a:buNone/>
            </a:pPr>
            <a:r>
              <a:rPr lang="tr-TR" dirty="0" smtClean="0"/>
              <a:t>*Konaklama </a:t>
            </a:r>
            <a:r>
              <a:rPr lang="tr-TR" dirty="0"/>
              <a:t>işletmeleri mevsimlik kazançları ile yıllık gereksinimlerini karşılamak zorundadır. </a:t>
            </a:r>
          </a:p>
          <a:p>
            <a:pPr marL="0" indent="0">
              <a:buNone/>
            </a:pPr>
            <a:r>
              <a:rPr lang="tr-TR" dirty="0" smtClean="0"/>
              <a:t>*Bu </a:t>
            </a:r>
            <a:r>
              <a:rPr lang="tr-TR" dirty="0"/>
              <a:t>dalgalanma, işgücüne de yansımakta, mevsimlik gizli işsizlik sorunu yaşanmaktadır. </a:t>
            </a:r>
            <a:endParaRPr lang="tr-TR" dirty="0" smtClean="0"/>
          </a:p>
          <a:p>
            <a:pPr marL="0" indent="0">
              <a:buNone/>
            </a:pPr>
            <a:endParaRPr lang="tr-TR" dirty="0" smtClean="0"/>
          </a:p>
          <a:p>
            <a:pPr marL="0" indent="0">
              <a:buNone/>
            </a:pPr>
            <a:r>
              <a:rPr lang="tr-TR" dirty="0" smtClean="0"/>
              <a:t>5</a:t>
            </a:r>
            <a:r>
              <a:rPr lang="tr-TR" dirty="0"/>
              <a:t>. Yabancı İşgücü Gereksinmesi </a:t>
            </a:r>
            <a:endParaRPr lang="tr-TR" dirty="0" smtClean="0"/>
          </a:p>
          <a:p>
            <a:pPr marL="0" indent="0">
              <a:buNone/>
            </a:pPr>
            <a:r>
              <a:rPr lang="tr-TR" dirty="0" smtClean="0"/>
              <a:t>*İş </a:t>
            </a:r>
            <a:r>
              <a:rPr lang="tr-TR" dirty="0"/>
              <a:t>alanının ulusal insan potansiyeli tarafından karşılanamadığı durumlarda </a:t>
            </a:r>
            <a:r>
              <a:rPr lang="tr-TR" dirty="0" smtClean="0"/>
              <a:t>söz konusudur</a:t>
            </a:r>
            <a:r>
              <a:rPr lang="tr-TR" dirty="0"/>
              <a:t>. </a:t>
            </a:r>
          </a:p>
          <a:p>
            <a:pPr marL="0" indent="0">
              <a:buNone/>
            </a:pPr>
            <a:r>
              <a:rPr lang="tr-TR" dirty="0" smtClean="0"/>
              <a:t>*</a:t>
            </a:r>
            <a:r>
              <a:rPr lang="tr-TR" dirty="0" err="1" smtClean="0"/>
              <a:t>Önbüro</a:t>
            </a:r>
            <a:r>
              <a:rPr lang="tr-TR" dirty="0"/>
              <a:t>, animasyon, rehberlik, </a:t>
            </a:r>
            <a:r>
              <a:rPr lang="tr-TR" dirty="0" err="1"/>
              <a:t>spa-wellness</a:t>
            </a:r>
            <a:r>
              <a:rPr lang="tr-TR" dirty="0"/>
              <a:t>, pazarlama, yönetici kademeleri..</a:t>
            </a:r>
          </a:p>
          <a:p>
            <a:pPr marL="0" indent="0">
              <a:buNone/>
            </a:pPr>
            <a:r>
              <a:rPr lang="tr-TR" dirty="0" smtClean="0"/>
              <a:t>*Turizm </a:t>
            </a:r>
            <a:r>
              <a:rPr lang="tr-TR" dirty="0"/>
              <a:t>Teşvik Yasası ile turizm işletme belgeli tesislerde toplam personelin %10’unu geçmemek kaydıyla yabancı personel çalıştırma hakkı tanınmıştır. </a:t>
            </a:r>
            <a:endParaRPr lang="tr-TR" dirty="0" smtClean="0"/>
          </a:p>
          <a:p>
            <a:pPr marL="0" indent="0">
              <a:buNone/>
            </a:pPr>
            <a:r>
              <a:rPr lang="tr-TR" dirty="0"/>
              <a:t>*Turizmden elde edilen döviz gelirlerinin bir kısmının yabancı işgücüne ödenen yüksek ücret nedeniyle yitirilmesine yol açar.</a:t>
            </a:r>
          </a:p>
          <a:p>
            <a:pPr marL="0" indent="0" algn="ctr">
              <a:buNone/>
            </a:pPr>
            <a:r>
              <a:rPr lang="tr-TR" dirty="0"/>
              <a:t>Yabancı işgücü çalıştırmanın bazı dezavantajları da vardır:</a:t>
            </a:r>
          </a:p>
          <a:p>
            <a:pPr marL="0" indent="0">
              <a:buNone/>
            </a:pPr>
            <a:r>
              <a:rPr lang="tr-TR" dirty="0" smtClean="0"/>
              <a:t>*Çalışma </a:t>
            </a:r>
            <a:r>
              <a:rPr lang="tr-TR" dirty="0"/>
              <a:t>izni olmadan kaçak olarak çalıştırılabilir,</a:t>
            </a:r>
          </a:p>
          <a:p>
            <a:pPr marL="0" indent="0">
              <a:buNone/>
            </a:pPr>
            <a:r>
              <a:rPr lang="tr-TR" dirty="0" smtClean="0"/>
              <a:t>*Sadece </a:t>
            </a:r>
            <a:r>
              <a:rPr lang="tr-TR" dirty="0"/>
              <a:t>yabancı dili iyi olduğu için çalıştırılan branş dışı personel turizme zarar verebilir,</a:t>
            </a:r>
          </a:p>
          <a:p>
            <a:pPr marL="0" indent="0">
              <a:buNone/>
            </a:pPr>
            <a:r>
              <a:rPr lang="tr-TR" dirty="0" smtClean="0"/>
              <a:t>*Yerli </a:t>
            </a:r>
            <a:r>
              <a:rPr lang="tr-TR" dirty="0"/>
              <a:t>işgücünün önü kesilecektir.</a:t>
            </a:r>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080605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35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62500" lnSpcReduction="20000"/>
          </a:bodyPr>
          <a:lstStyle/>
          <a:p>
            <a:pPr marL="0" indent="0">
              <a:buNone/>
            </a:pPr>
            <a:r>
              <a:rPr lang="tr-TR" dirty="0"/>
              <a:t>6. Dışalım Eğilimindeki </a:t>
            </a:r>
            <a:r>
              <a:rPr lang="tr-TR" dirty="0" smtClean="0"/>
              <a:t>Artış</a:t>
            </a:r>
          </a:p>
          <a:p>
            <a:pPr marL="0" indent="0">
              <a:buNone/>
            </a:pPr>
            <a:r>
              <a:rPr lang="tr-TR" dirty="0" smtClean="0"/>
              <a:t>*Turizmle </a:t>
            </a:r>
            <a:r>
              <a:rPr lang="tr-TR" dirty="0"/>
              <a:t>doğrudan ya da dolaylı ilişkisi olan mal ve hizmetlerin satın alınması nedeniyle uğranan döviz kaybını ifade eder. </a:t>
            </a:r>
          </a:p>
          <a:p>
            <a:pPr marL="0" indent="0">
              <a:buNone/>
            </a:pPr>
            <a:r>
              <a:rPr lang="tr-TR" dirty="0" smtClean="0"/>
              <a:t>-Dış </a:t>
            </a:r>
            <a:r>
              <a:rPr lang="tr-TR" dirty="0"/>
              <a:t>turizme katılan ülke vatandaşlarının götürdükleri döviz ve</a:t>
            </a:r>
          </a:p>
          <a:p>
            <a:pPr marL="0" indent="0">
              <a:buNone/>
            </a:pPr>
            <a:r>
              <a:rPr lang="tr-TR" dirty="0" smtClean="0"/>
              <a:t> -turistik </a:t>
            </a:r>
            <a:r>
              <a:rPr lang="tr-TR" dirty="0"/>
              <a:t>yatırım ve tüketim mallarının dışalımına harcanan dövizlerin ödemeler dengesi üzerine olumsuz bir etkisi vardır. Bu etkiye </a:t>
            </a:r>
            <a:r>
              <a:rPr lang="tr-TR" dirty="0">
                <a:solidFill>
                  <a:srgbClr val="C00000"/>
                </a:solidFill>
              </a:rPr>
              <a:t>görünmeyen ithalat</a:t>
            </a:r>
            <a:r>
              <a:rPr lang="tr-TR" dirty="0"/>
              <a:t>  adı verilir. </a:t>
            </a:r>
          </a:p>
          <a:p>
            <a:pPr marL="0" indent="0">
              <a:buNone/>
            </a:pPr>
            <a:r>
              <a:rPr lang="tr-TR" dirty="0" smtClean="0"/>
              <a:t>*Turizm </a:t>
            </a:r>
            <a:r>
              <a:rPr lang="tr-TR" dirty="0"/>
              <a:t>hizmeti üretimi nedeniyle döviz çıkışı gerektiren bir diğer dışalım şekli de, </a:t>
            </a:r>
            <a:r>
              <a:rPr lang="tr-TR" dirty="0">
                <a:solidFill>
                  <a:srgbClr val="C00000"/>
                </a:solidFill>
              </a:rPr>
              <a:t>"ek </a:t>
            </a:r>
            <a:r>
              <a:rPr lang="tr-TR" dirty="0" err="1">
                <a:solidFill>
                  <a:srgbClr val="C00000"/>
                </a:solidFill>
              </a:rPr>
              <a:t>ithalat”</a:t>
            </a:r>
            <a:r>
              <a:rPr lang="tr-TR" dirty="0" err="1"/>
              <a:t>tır</a:t>
            </a:r>
            <a:r>
              <a:rPr lang="tr-TR" dirty="0"/>
              <a:t>. Ek ithalat kapsamında şunlar sıralanabilir:</a:t>
            </a:r>
          </a:p>
          <a:p>
            <a:pPr marL="0" indent="0">
              <a:buNone/>
            </a:pPr>
            <a:r>
              <a:rPr lang="tr-TR" dirty="0" smtClean="0"/>
              <a:t>-Turistik </a:t>
            </a:r>
            <a:r>
              <a:rPr lang="tr-TR" dirty="0"/>
              <a:t>tesisler için ithal edilen her türlü inşaat ve donanım malzemesi,</a:t>
            </a:r>
          </a:p>
          <a:p>
            <a:pPr marL="0" indent="0">
              <a:buNone/>
            </a:pPr>
            <a:r>
              <a:rPr lang="tr-TR" dirty="0" smtClean="0"/>
              <a:t>-Turistlerin </a:t>
            </a:r>
            <a:r>
              <a:rPr lang="tr-TR" dirty="0"/>
              <a:t>tükettikleri mal ve hizmetler için yurtdışından alınan mallar</a:t>
            </a:r>
            <a:r>
              <a:rPr lang="tr-TR" dirty="0" smtClean="0"/>
              <a:t>,</a:t>
            </a:r>
          </a:p>
          <a:p>
            <a:pPr marL="0" indent="0">
              <a:buNone/>
            </a:pPr>
            <a:r>
              <a:rPr lang="tr-TR" dirty="0" smtClean="0"/>
              <a:t>-Ülkede </a:t>
            </a:r>
            <a:r>
              <a:rPr lang="tr-TR" dirty="0"/>
              <a:t>yabancı sermaye ile kurulmuş turistik işletmelerin kâr transferi,</a:t>
            </a:r>
          </a:p>
          <a:p>
            <a:pPr marL="0" indent="0">
              <a:buNone/>
            </a:pPr>
            <a:r>
              <a:rPr lang="tr-TR" dirty="0" smtClean="0"/>
              <a:t>-Turizm </a:t>
            </a:r>
            <a:r>
              <a:rPr lang="tr-TR" dirty="0"/>
              <a:t>sektöründe çalışan yabancı personele ödenen ücretler,</a:t>
            </a:r>
          </a:p>
          <a:p>
            <a:pPr marL="0" indent="0">
              <a:buNone/>
            </a:pPr>
            <a:r>
              <a:rPr lang="tr-TR" dirty="0" smtClean="0"/>
              <a:t>-Propaganda </a:t>
            </a:r>
            <a:r>
              <a:rPr lang="tr-TR" dirty="0"/>
              <a:t>ve reklam için yurtdışında yapılan ödemeler</a:t>
            </a:r>
            <a:r>
              <a:rPr lang="tr-TR" dirty="0" smtClean="0"/>
              <a:t>,</a:t>
            </a:r>
          </a:p>
          <a:p>
            <a:pPr marL="0" indent="0">
              <a:buNone/>
            </a:pPr>
            <a:r>
              <a:rPr lang="tr-TR" dirty="0"/>
              <a:t>-Turizm için yetişen personelin yurtdışındaki eğitim harcamaları,</a:t>
            </a:r>
          </a:p>
          <a:p>
            <a:pPr marL="0" indent="0">
              <a:buNone/>
            </a:pPr>
            <a:r>
              <a:rPr lang="tr-TR" dirty="0" smtClean="0"/>
              <a:t>-Yurtdışında </a:t>
            </a:r>
            <a:r>
              <a:rPr lang="tr-TR" dirty="0"/>
              <a:t>yapılan turistik yatırımlar</a:t>
            </a:r>
            <a:r>
              <a:rPr lang="tr-TR" dirty="0" smtClean="0"/>
              <a:t>.</a:t>
            </a:r>
          </a:p>
          <a:p>
            <a:pPr marL="0" indent="0">
              <a:buNone/>
            </a:pPr>
            <a:r>
              <a:rPr lang="tr-TR" dirty="0" smtClean="0"/>
              <a:t>*İthal </a:t>
            </a:r>
            <a:r>
              <a:rPr lang="tr-TR" dirty="0"/>
              <a:t>eğilimindeki artış, yalnızca gereksinme duyulan mal ve hizmetlerin o ülkede üretilip üretilmemesi ile ilgili bir durum değildir. </a:t>
            </a:r>
          </a:p>
          <a:p>
            <a:pPr marL="0" indent="0">
              <a:buNone/>
            </a:pPr>
            <a:r>
              <a:rPr lang="tr-TR" dirty="0" smtClean="0"/>
              <a:t>*Turizmi </a:t>
            </a:r>
            <a:r>
              <a:rPr lang="tr-TR" dirty="0"/>
              <a:t>Teşvik Yasası ve Yabancı Sermaye Yasası çerçevesinde de dışalımı teşvik eden hususlar vardır. </a:t>
            </a:r>
          </a:p>
          <a:p>
            <a:pPr marL="0" indent="0">
              <a:buNone/>
            </a:pPr>
            <a:endParaRPr lang="tr-TR" dirty="0"/>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371753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3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904656"/>
          </a:xfrm>
        </p:spPr>
        <p:txBody>
          <a:bodyPr/>
          <a:lstStyle/>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sz="2000" smtClean="0"/>
              <a:t>Yararlanılan Kaynaklar</a:t>
            </a:r>
            <a:endParaRPr lang="tr-TR" sz="2000" dirty="0" smtClean="0"/>
          </a:p>
          <a:p>
            <a:pPr marL="0" indent="0">
              <a:buNone/>
            </a:pPr>
            <a:r>
              <a:rPr lang="tr-TR" sz="2000" dirty="0" smtClean="0"/>
              <a:t>1-Genel Turizm, Nazmi Kozak, Meryem </a:t>
            </a:r>
            <a:r>
              <a:rPr lang="tr-TR" sz="2000" dirty="0" err="1" smtClean="0"/>
              <a:t>A.Kozak</a:t>
            </a:r>
            <a:r>
              <a:rPr lang="tr-TR" sz="2000" dirty="0" smtClean="0"/>
              <a:t>, Metin Kozak </a:t>
            </a:r>
            <a:endParaRPr lang="tr-TR" sz="2000" dirty="0"/>
          </a:p>
        </p:txBody>
      </p:sp>
    </p:spTree>
    <p:extLst>
      <p:ext uri="{BB962C8B-B14F-4D97-AF65-F5344CB8AC3E}">
        <p14:creationId xmlns:p14="http://schemas.microsoft.com/office/powerpoint/2010/main" val="39867491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TotalTime>
  <Words>2124</Words>
  <Application>Microsoft Office PowerPoint</Application>
  <PresentationFormat>Ekran Gösterisi (4:3)</PresentationFormat>
  <Paragraphs>180</Paragraphs>
  <Slides>20</Slides>
  <Notes>1</Notes>
  <HiddenSlides>0</HiddenSlides>
  <MMClips>19</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22</cp:revision>
  <dcterms:created xsi:type="dcterms:W3CDTF">2020-11-03T17:46:15Z</dcterms:created>
  <dcterms:modified xsi:type="dcterms:W3CDTF">2020-11-07T12:22:39Z</dcterms:modified>
</cp:coreProperties>
</file>